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4" r:id="rId9"/>
    <p:sldId id="263" r:id="rId10"/>
    <p:sldId id="262" r:id="rId11"/>
    <p:sldId id="261" r:id="rId12"/>
    <p:sldId id="267" r:id="rId13"/>
  </p:sldIdLst>
  <p:sldSz cx="9359900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99"/>
    <a:srgbClr val="4889C3"/>
    <a:srgbClr val="1A3A96"/>
    <a:srgbClr val="F5C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3" y="1531818"/>
            <a:ext cx="7955915" cy="3258632"/>
          </a:xfrm>
        </p:spPr>
        <p:txBody>
          <a:bodyPr anchor="b"/>
          <a:lstStyle>
            <a:lvl1pPr algn="ctr">
              <a:defRPr sz="6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8" y="4916115"/>
            <a:ext cx="7019925" cy="2259809"/>
          </a:xfrm>
        </p:spPr>
        <p:txBody>
          <a:bodyPr/>
          <a:lstStyle>
            <a:lvl1pPr marL="0" indent="0" algn="ctr">
              <a:buNone/>
              <a:defRPr sz="2457"/>
            </a:lvl1pPr>
            <a:lvl2pPr marL="467990" indent="0" algn="ctr">
              <a:buNone/>
              <a:defRPr sz="2047"/>
            </a:lvl2pPr>
            <a:lvl3pPr marL="935980" indent="0" algn="ctr">
              <a:buNone/>
              <a:defRPr sz="1842"/>
            </a:lvl3pPr>
            <a:lvl4pPr marL="1403970" indent="0" algn="ctr">
              <a:buNone/>
              <a:defRPr sz="1638"/>
            </a:lvl4pPr>
            <a:lvl5pPr marL="1871960" indent="0" algn="ctr">
              <a:buNone/>
              <a:defRPr sz="1638"/>
            </a:lvl5pPr>
            <a:lvl6pPr marL="2339950" indent="0" algn="ctr">
              <a:buNone/>
              <a:defRPr sz="1638"/>
            </a:lvl6pPr>
            <a:lvl7pPr marL="2807940" indent="0" algn="ctr">
              <a:buNone/>
              <a:defRPr sz="1638"/>
            </a:lvl7pPr>
            <a:lvl8pPr marL="3275929" indent="0" algn="ctr">
              <a:buNone/>
              <a:defRPr sz="1638"/>
            </a:lvl8pPr>
            <a:lvl9pPr marL="3743919" indent="0" algn="ctr">
              <a:buNone/>
              <a:defRPr sz="16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6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9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179" y="498328"/>
            <a:ext cx="201822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493" y="498328"/>
            <a:ext cx="5937687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09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47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19" y="2333478"/>
            <a:ext cx="8072914" cy="3893458"/>
          </a:xfrm>
        </p:spPr>
        <p:txBody>
          <a:bodyPr anchor="b"/>
          <a:lstStyle>
            <a:lvl1pPr>
              <a:defRPr sz="6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619" y="6263769"/>
            <a:ext cx="8072914" cy="2047477"/>
          </a:xfrm>
        </p:spPr>
        <p:txBody>
          <a:bodyPr/>
          <a:lstStyle>
            <a:lvl1pPr marL="0" indent="0">
              <a:buNone/>
              <a:defRPr sz="2457">
                <a:solidFill>
                  <a:schemeClr val="tx1"/>
                </a:solidFill>
              </a:defRPr>
            </a:lvl1pPr>
            <a:lvl2pPr marL="467990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2pPr>
            <a:lvl3pPr marL="935980" indent="0">
              <a:buNone/>
              <a:defRPr sz="1842">
                <a:solidFill>
                  <a:schemeClr val="tx1">
                    <a:tint val="75000"/>
                  </a:schemeClr>
                </a:solidFill>
              </a:defRPr>
            </a:lvl3pPr>
            <a:lvl4pPr marL="140397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4pPr>
            <a:lvl5pPr marL="187196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5pPr>
            <a:lvl6pPr marL="233995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6pPr>
            <a:lvl7pPr marL="280794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7pPr>
            <a:lvl8pPr marL="327592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8pPr>
            <a:lvl9pPr marL="374391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15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493" y="2491640"/>
            <a:ext cx="3977958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449" y="2491640"/>
            <a:ext cx="3977958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99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498330"/>
            <a:ext cx="8072914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713" y="2294476"/>
            <a:ext cx="3959676" cy="1124487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713" y="3418964"/>
            <a:ext cx="3959676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8450" y="2294476"/>
            <a:ext cx="3979177" cy="1124487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8450" y="3418964"/>
            <a:ext cx="3979177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26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07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623993"/>
            <a:ext cx="3018811" cy="2183977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177" y="1347654"/>
            <a:ext cx="4738449" cy="6651596"/>
          </a:xfrm>
        </p:spPr>
        <p:txBody>
          <a:bodyPr/>
          <a:lstStyle>
            <a:lvl1pPr>
              <a:defRPr sz="3276"/>
            </a:lvl1pPr>
            <a:lvl2pPr>
              <a:defRPr sz="2866"/>
            </a:lvl2pPr>
            <a:lvl3pPr>
              <a:defRPr sz="2457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807970"/>
            <a:ext cx="3018811" cy="5202112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96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623993"/>
            <a:ext cx="3018811" cy="2183977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9177" y="1347654"/>
            <a:ext cx="4738449" cy="6651596"/>
          </a:xfrm>
        </p:spPr>
        <p:txBody>
          <a:bodyPr anchor="t"/>
          <a:lstStyle>
            <a:lvl1pPr marL="0" indent="0">
              <a:buNone/>
              <a:defRPr sz="3276"/>
            </a:lvl1pPr>
            <a:lvl2pPr marL="467990" indent="0">
              <a:buNone/>
              <a:defRPr sz="2866"/>
            </a:lvl2pPr>
            <a:lvl3pPr marL="935980" indent="0">
              <a:buNone/>
              <a:defRPr sz="2457"/>
            </a:lvl3pPr>
            <a:lvl4pPr marL="1403970" indent="0">
              <a:buNone/>
              <a:defRPr sz="2047"/>
            </a:lvl4pPr>
            <a:lvl5pPr marL="1871960" indent="0">
              <a:buNone/>
              <a:defRPr sz="2047"/>
            </a:lvl5pPr>
            <a:lvl6pPr marL="2339950" indent="0">
              <a:buNone/>
              <a:defRPr sz="2047"/>
            </a:lvl6pPr>
            <a:lvl7pPr marL="2807940" indent="0">
              <a:buNone/>
              <a:defRPr sz="2047"/>
            </a:lvl7pPr>
            <a:lvl8pPr marL="3275929" indent="0">
              <a:buNone/>
              <a:defRPr sz="2047"/>
            </a:lvl8pPr>
            <a:lvl9pPr marL="3743919" indent="0">
              <a:buNone/>
              <a:defRPr sz="204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807970"/>
            <a:ext cx="3018811" cy="5202112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58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93" y="498330"/>
            <a:ext cx="8072914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93" y="2491640"/>
            <a:ext cx="8072914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8675243"/>
            <a:ext cx="2105978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69ED-F7DE-4BC5-8391-4272BD91EFB3}" type="datetimeFigureOut">
              <a:rPr lang="en-GB" smtClean="0"/>
              <a:t>24/10/2024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8675243"/>
            <a:ext cx="3158966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8675243"/>
            <a:ext cx="2105978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0CB9-1706-4614-806D-4288EC4E76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54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35980" rtl="0" eaLnBrk="1" latinLnBrk="0" hangingPunct="1">
        <a:lnSpc>
          <a:spcPct val="90000"/>
        </a:lnSpc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995" indent="-233995" algn="l" defTabSz="93598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2866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16997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6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210595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57394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304193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50992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97791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93598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3pPr>
      <a:lvl4pPr marL="140397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187196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33995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280794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27592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74391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72157" y="3287616"/>
            <a:ext cx="3815585" cy="38155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2435510" y="994857"/>
            <a:ext cx="65897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03F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reasons to invest </a:t>
            </a:r>
            <a:r>
              <a:rPr lang="en-US" sz="3600" dirty="0">
                <a:solidFill>
                  <a:srgbClr val="203F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en-US" sz="3600" b="1" dirty="0">
                <a:solidFill>
                  <a:srgbClr val="203F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AgilePM</a:t>
            </a:r>
            <a:r>
              <a:rPr lang="en-US" sz="3600" b="1" baseline="30000" dirty="0">
                <a:solidFill>
                  <a:srgbClr val="203F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®</a:t>
            </a:r>
            <a:r>
              <a:rPr lang="en-US" sz="3600" b="1" dirty="0">
                <a:solidFill>
                  <a:srgbClr val="203F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(Agile Project Management) </a:t>
            </a:r>
            <a:r>
              <a:rPr lang="en-US" sz="3600" dirty="0">
                <a:solidFill>
                  <a:srgbClr val="203F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training and certification</a:t>
            </a:r>
            <a:endParaRPr lang="en-GB" sz="3600" dirty="0">
              <a:solidFill>
                <a:srgbClr val="203F9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701714" y="1092530"/>
            <a:ext cx="1520041" cy="1558981"/>
          </a:xfrm>
          <a:prstGeom prst="ellipse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D18951-8667-6AC0-B6D4-5389BB8F42DE}"/>
              </a:ext>
            </a:extLst>
          </p:cNvPr>
          <p:cNvSpPr txBox="1"/>
          <p:nvPr/>
        </p:nvSpPr>
        <p:spPr>
          <a:xfrm>
            <a:off x="915469" y="1364188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GB" sz="6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125194" y="4643619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9BD234-9E8F-F52F-6211-77F771CF471C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3" name="Graphic 2" descr="Cursor with solid fill">
            <a:extLst>
              <a:ext uri="{FF2B5EF4-FFF2-40B4-BE49-F238E27FC236}">
                <a16:creationId xmlns:a16="http://schemas.microsoft.com/office/drawing/2014/main" id="{74A60815-BEC4-5E3B-D078-9357A88E50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4319B5-1F96-91EA-DCC9-5688F2248B34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67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673607"/>
            <a:ext cx="63759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Position yourself as a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crucial link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between strategic goals and operational execution, mastering the art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value-driven project leadership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1A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18229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76A2C9-D13C-17B6-E012-D213D0C345E4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39329F21-828A-8790-AD8C-7CCE7A34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E37986E-C22A-8892-0DD5-A5EE13198667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868C4-BE5B-1921-4E8D-26D9EBAADD98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9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04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375704"/>
            <a:ext cx="63759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Successful candidates can claim an additional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Business Agility Professional Level 1 digital badge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from the Agile Business Consortium, offering candidates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additional recognition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their achievements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134221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DB3B656-B3C2-9193-6C6B-84A809543150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10" name="Graphic 9" descr="Cursor with solid fill">
            <a:extLst>
              <a:ext uri="{FF2B5EF4-FFF2-40B4-BE49-F238E27FC236}">
                <a16:creationId xmlns:a16="http://schemas.microsoft.com/office/drawing/2014/main" id="{C2834406-F895-99AF-4F2B-6F435A772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355E79A-DA14-2012-3733-E2D82DA4AFA0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EA4B65-A811-53B2-7CB9-2E4BFCEAD14F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40557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F4BD13-49FC-D465-1699-773634031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2C24F3-594E-7908-9402-6D3AD48CE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4231" y="560352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F92FC9-E555-3019-2DF4-7C4448E9A581}"/>
              </a:ext>
            </a:extLst>
          </p:cNvPr>
          <p:cNvSpPr txBox="1"/>
          <p:nvPr/>
        </p:nvSpPr>
        <p:spPr>
          <a:xfrm>
            <a:off x="1074216" y="3382583"/>
            <a:ext cx="72114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Don’t just take our word for it….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rgbClr val="203F9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96%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of respondents either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agreed or strongly agreed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that the learning/certification experience has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enhanced their ability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plan and manage projects.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203F9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APMG International 2024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AgilePM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candidate survey </a:t>
            </a:r>
            <a:b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(381 responses)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1C8F35-33C4-A3A6-0F32-3018F68C1833}"/>
              </a:ext>
            </a:extLst>
          </p:cNvPr>
          <p:cNvCxnSpPr/>
          <p:nvPr/>
        </p:nvCxnSpPr>
        <p:spPr>
          <a:xfrm>
            <a:off x="1722990" y="6141915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C9BCB55-4D46-7BED-200F-5DB735CFDA2A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10" name="Graphic 9" descr="Cursor with solid fill">
            <a:extLst>
              <a:ext uri="{FF2B5EF4-FFF2-40B4-BE49-F238E27FC236}">
                <a16:creationId xmlns:a16="http://schemas.microsoft.com/office/drawing/2014/main" id="{CFBCB967-0B62-87A1-3341-D9C60C36AA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5F124A6-2336-8682-D2E1-D65EE16ECC1D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26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706368"/>
            <a:ext cx="63759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Deliver change faster and more effectively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by implementing a tried and tested approach to agile project management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D18951-8667-6AC0-B6D4-5389BB8F42DE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37802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29F17E2-8BF7-8599-518D-08782BE71824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93C0EF3A-D218-BF79-8A3C-A6F60142D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33E6912-7071-F0D2-397C-D09FD0AAD634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485843"/>
            <a:ext cx="60061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Gain a deep understanding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agile project management principles, concepts and processes, and how to apply them to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deliver maximum value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successful projects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20440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672CD61-0F16-D24B-42F3-361848F58A5F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36D23FE4-7767-7E33-CC65-04231A710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7C8CEAB-8FEF-E5CF-72CE-F8F8ED12E209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B9CFD4-DEF0-E467-E709-EF99D67D6FD2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8650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454113"/>
            <a:ext cx="60164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Enhance your ability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facilitate better interaction between stakeholders, developers, and project teams, ensuring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clear understanding and alignment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3972460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B883B18-3F8B-FC7D-BF6F-A6A10923D9B8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194E6155-5F1E-75FF-BA01-EAF4E48F4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77C62DF-2C08-65B3-2972-E7DCF213E3E4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3D3227-B0B2-4ECF-D8B2-E7B06FCB8287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3471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690023"/>
            <a:ext cx="63759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Position yourself as a key player in agile projects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capable of driving project success through insightful management and leadership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1A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18229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76A2C9-D13C-17B6-E012-D213D0C345E4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39329F21-828A-8790-AD8C-7CCE7A34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E37986E-C22A-8892-0DD5-A5EE13198667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E74D66-251E-A834-091E-E4C0A5171DB0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4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668128"/>
            <a:ext cx="65256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Boost your career, confidence, and credibility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with digital recognition on your CV and social profiles, showcasing your alignment with a professional body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1A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18229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76A2C9-D13C-17B6-E012-D213D0C345E4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39329F21-828A-8790-AD8C-7CCE7A34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E37986E-C22A-8892-0DD5-A5EE13198667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0A8D98-F7D0-FE7D-7EA5-EA9AAE7C7434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7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679073"/>
            <a:ext cx="63759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Stand out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with a certification that sets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global standard for agile project management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making you a sought-after professional in any industry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1A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18229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76A2C9-D13C-17B6-E012-D213D0C345E4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39329F21-828A-8790-AD8C-7CCE7A34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E37986E-C22A-8892-0DD5-A5EE13198667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36BAC3-D6F4-09F3-7C3E-A3632964D950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679076"/>
            <a:ext cx="6509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Use agile principles to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enhance collaboration, innovation, and efficiency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ensuring your projects meet and exceed stakeholder expectations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1A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18229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76A2C9-D13C-17B6-E012-D213D0C345E4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39329F21-828A-8790-AD8C-7CCE7A34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E37986E-C22A-8892-0DD5-A5EE13198667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F3F0B-1544-21D5-230D-0BBB8AE2A026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04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8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99C24-E69A-E856-97B0-C71D48AC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750" y="581604"/>
            <a:ext cx="2431436" cy="2431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6D818-7F5A-FD0E-6EE7-5A17FC8C292B}"/>
              </a:ext>
            </a:extLst>
          </p:cNvPr>
          <p:cNvSpPr txBox="1"/>
          <p:nvPr/>
        </p:nvSpPr>
        <p:spPr>
          <a:xfrm>
            <a:off x="915469" y="3471004"/>
            <a:ext cx="63759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Deepen your understanding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advanced agile frameworks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improving your ability to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adapt and succeed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3F9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 rapidly changing project environments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03F99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A91860-D092-1CEA-CF8A-A7028FAF23FB}"/>
              </a:ext>
            </a:extLst>
          </p:cNvPr>
          <p:cNvSpPr/>
          <p:nvPr/>
        </p:nvSpPr>
        <p:spPr>
          <a:xfrm>
            <a:off x="915469" y="1554401"/>
            <a:ext cx="1520041" cy="1558981"/>
          </a:xfrm>
          <a:prstGeom prst="ellipse">
            <a:avLst/>
          </a:prstGeom>
          <a:solidFill>
            <a:srgbClr val="1A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D9851B-C2F3-E5C2-69E4-8B72BDAE6B1C}"/>
              </a:ext>
            </a:extLst>
          </p:cNvPr>
          <p:cNvSpPr/>
          <p:nvPr/>
        </p:nvSpPr>
        <p:spPr>
          <a:xfrm>
            <a:off x="7589407" y="4018229"/>
            <a:ext cx="1068779" cy="1091458"/>
          </a:xfrm>
          <a:prstGeom prst="rightArrow">
            <a:avLst/>
          </a:prstGeom>
          <a:solidFill>
            <a:srgbClr val="203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CDC73BF-538F-CA09-7458-670191E8870E}"/>
              </a:ext>
            </a:extLst>
          </p:cNvPr>
          <p:cNvCxnSpPr/>
          <p:nvPr/>
        </p:nvCxnSpPr>
        <p:spPr>
          <a:xfrm>
            <a:off x="1675489" y="6757060"/>
            <a:ext cx="5913918" cy="0"/>
          </a:xfrm>
          <a:prstGeom prst="line">
            <a:avLst/>
          </a:prstGeom>
          <a:ln w="31750" cmpd="sng">
            <a:solidFill>
              <a:srgbClr val="203F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76A2C9-D13C-17B6-E012-D213D0C345E4}"/>
              </a:ext>
            </a:extLst>
          </p:cNvPr>
          <p:cNvSpPr txBox="1"/>
          <p:nvPr/>
        </p:nvSpPr>
        <p:spPr>
          <a:xfrm>
            <a:off x="2375150" y="7622210"/>
            <a:ext cx="4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apmg-international.com/AgilePM</a:t>
            </a:r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39329F21-828A-8790-AD8C-7CCE7A34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04311" y="7965601"/>
            <a:ext cx="686627" cy="6866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E37986E-C22A-8892-0DD5-A5EE13198667}"/>
              </a:ext>
            </a:extLst>
          </p:cNvPr>
          <p:cNvSpPr/>
          <p:nvPr/>
        </p:nvSpPr>
        <p:spPr>
          <a:xfrm>
            <a:off x="2206727" y="7591432"/>
            <a:ext cx="4946444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526E26-84B4-C266-7BBA-4B13942BB0FF}"/>
              </a:ext>
            </a:extLst>
          </p:cNvPr>
          <p:cNvSpPr txBox="1"/>
          <p:nvPr/>
        </p:nvSpPr>
        <p:spPr>
          <a:xfrm>
            <a:off x="1129224" y="1826059"/>
            <a:ext cx="1092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8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6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104</TotalTime>
  <Words>348</Words>
  <Application>Microsoft Office PowerPoint</Application>
  <PresentationFormat>Custom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Constable</dc:creator>
  <cp:lastModifiedBy>Mark Constable</cp:lastModifiedBy>
  <cp:revision>10</cp:revision>
  <dcterms:created xsi:type="dcterms:W3CDTF">2023-02-27T14:28:06Z</dcterms:created>
  <dcterms:modified xsi:type="dcterms:W3CDTF">2024-10-24T10:10:38Z</dcterms:modified>
</cp:coreProperties>
</file>