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9144000"/>
  <p:notesSz cx="6858000" cy="99456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000000"/>
          </p15:clr>
        </p15:guide>
        <p15:guide id="2" orient="horz" pos="3634">
          <p15:clr>
            <a:srgbClr val="000000"/>
          </p15:clr>
        </p15:guide>
        <p15:guide id="3" orient="horz" pos="709">
          <p15:clr>
            <a:srgbClr val="000000"/>
          </p15:clr>
        </p15:guide>
        <p15:guide id="4" orient="horz" pos="981">
          <p15:clr>
            <a:srgbClr val="000000"/>
          </p15:clr>
        </p15:guide>
        <p15:guide id="5" orient="horz" pos="4156">
          <p15:clr>
            <a:srgbClr val="000000"/>
          </p15:clr>
        </p15:guide>
        <p15:guide id="6" orient="horz" pos="164">
          <p15:clr>
            <a:srgbClr val="000000"/>
          </p15:clr>
        </p15:guide>
        <p15:guide id="7" orient="horz" pos="3816">
          <p15:clr>
            <a:srgbClr val="000000"/>
          </p15:clr>
        </p15:guide>
        <p15:guide id="8" orient="horz" pos="2160">
          <p15:clr>
            <a:srgbClr val="000000"/>
          </p15:clr>
        </p15:guide>
        <p15:guide id="9" pos="5443">
          <p15:clr>
            <a:srgbClr val="000000"/>
          </p15:clr>
        </p15:guide>
        <p15:guide id="10" pos="317">
          <p15:clr>
            <a:srgbClr val="000000"/>
          </p15:clr>
        </p15:guide>
        <p15:guide id="11" pos="5602">
          <p15:clr>
            <a:srgbClr val="000000"/>
          </p15:clr>
        </p15:guide>
        <p15:guide id="12" pos="158">
          <p15:clr>
            <a:srgbClr val="000000"/>
          </p15:clr>
        </p15:guide>
        <p15:guide id="13" pos="2880">
          <p15:clr>
            <a:srgbClr val="000000"/>
          </p15:clr>
        </p15:guide>
        <p15:guide id="14" pos="2993">
          <p15:clr>
            <a:srgbClr val="000000"/>
          </p15:clr>
        </p15:guide>
        <p15:guide id="15" pos="2767">
          <p15:clr>
            <a:srgbClr val="000000"/>
          </p15:clr>
        </p15:guide>
        <p15:guide id="16" pos="226">
          <p15:clr>
            <a:srgbClr val="000000"/>
          </p15:clr>
        </p15:guide>
      </p15:sldGuideLst>
    </p:ext>
    <p:ext uri="{2D200454-40CA-4A62-9FC3-DE9A4176ACB9}">
      <p15:notesGuideLst>
        <p15:guide id="1" orient="horz" pos="3133">
          <p15:clr>
            <a:srgbClr val="000000"/>
          </p15:clr>
        </p15:guide>
        <p15:guide id="2" pos="2161">
          <p15:clr>
            <a:srgbClr val="000000"/>
          </p15:clr>
        </p15:guide>
      </p15:notesGuideLst>
    </p:ext>
    <p:ext uri="http://customooxmlschemas.google.com/">
      <go:slidesCustomData xmlns:go="http://customooxmlschemas.google.com/" r:id="rId34" roundtripDataSignature="AMtx7mjrknqjSetKdUcG6Oq2jlxgwjDL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290F0C0-B2A6-4287-8664-B6370E3D212A}">
  <a:tblStyle styleId="{6290F0C0-B2A6-4287-8664-B6370E3D212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78" orient="horz"/>
        <p:guide pos="3634" orient="horz"/>
        <p:guide pos="709" orient="horz"/>
        <p:guide pos="981" orient="horz"/>
        <p:guide pos="4156" orient="horz"/>
        <p:guide pos="164" orient="horz"/>
        <p:guide pos="3816" orient="horz"/>
        <p:guide pos="2160" orient="horz"/>
        <p:guide pos="5443"/>
        <p:guide pos="317"/>
        <p:guide pos="5602"/>
        <p:guide pos="158"/>
        <p:guide pos="2880"/>
        <p:guide pos="2993"/>
        <p:guide pos="2767"/>
        <p:guide pos="226"/>
      </p:guideLst>
    </p:cSldViewPr>
  </p:slideViewPr>
  <p:notesViewPr>
    <p:cSldViewPr snapToGrid="0">
      <p:cViewPr varScale="1">
        <p:scale>
          <a:sx n="100" d="100"/>
          <a:sy n="100" d="100"/>
        </p:scale>
        <p:origin x="0" y="0"/>
      </p:cViewPr>
      <p:guideLst>
        <p:guide pos="3133" orient="horz"/>
        <p:guide pos="216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95300"/>
          </a:xfrm>
          <a:prstGeom prst="rect">
            <a:avLst/>
          </a:prstGeom>
          <a:noFill/>
          <a:ln>
            <a:noFill/>
          </a:ln>
        </p:spPr>
        <p:txBody>
          <a:bodyPr anchorCtr="0" anchor="t" bIns="45925" lIns="91850" spcFirstLastPara="1" rIns="91850" wrap="square" tIns="459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1pPr>
            <a:lvl2pPr lvl="1"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2pPr>
            <a:lvl3pPr lvl="2"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3pPr>
            <a:lvl4pPr lvl="3"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4pPr>
            <a:lvl5pPr lvl="4"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5pPr>
            <a:lvl6pPr lvl="5"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6pPr>
            <a:lvl7pPr lvl="6"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7pPr>
            <a:lvl8pPr lvl="7"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8pPr>
            <a:lvl9pPr lvl="8"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9pPr>
          </a:lstStyle>
          <a:p/>
        </p:txBody>
      </p:sp>
      <p:sp>
        <p:nvSpPr>
          <p:cNvPr id="4" name="Google Shape;4;n"/>
          <p:cNvSpPr txBox="1"/>
          <p:nvPr>
            <p:ph idx="10" type="dt"/>
          </p:nvPr>
        </p:nvSpPr>
        <p:spPr>
          <a:xfrm>
            <a:off x="3884612" y="0"/>
            <a:ext cx="2971800" cy="495300"/>
          </a:xfrm>
          <a:prstGeom prst="rect">
            <a:avLst/>
          </a:prstGeom>
          <a:noFill/>
          <a:ln>
            <a:noFill/>
          </a:ln>
        </p:spPr>
        <p:txBody>
          <a:bodyPr anchorCtr="0" anchor="t" bIns="45925" lIns="91850" spcFirstLastPara="1" rIns="91850" wrap="square" tIns="45925">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Merriweather Sans"/>
                <a:ea typeface="Merriweather Sans"/>
                <a:cs typeface="Merriweather Sans"/>
                <a:sym typeface="Merriweather Sans"/>
              </a:defRPr>
            </a:lvl1pPr>
            <a:lvl2pPr lvl="1"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2pPr>
            <a:lvl3pPr lvl="2"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3pPr>
            <a:lvl4pPr lvl="3"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4pPr>
            <a:lvl5pPr lvl="4"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5pPr>
            <a:lvl6pPr lvl="5"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6pPr>
            <a:lvl7pPr lvl="6"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7pPr>
            <a:lvl8pPr lvl="7"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8pPr>
            <a:lvl9pPr lvl="8"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9pPr>
          </a:lstStyle>
          <a:p/>
        </p:txBody>
      </p:sp>
      <p:sp>
        <p:nvSpPr>
          <p:cNvPr id="5" name="Google Shape;5;n"/>
          <p:cNvSpPr/>
          <p:nvPr>
            <p:ph idx="3"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724400"/>
            <a:ext cx="5486400" cy="4475162"/>
          </a:xfrm>
          <a:prstGeom prst="rect">
            <a:avLst/>
          </a:prstGeom>
          <a:noFill/>
          <a:ln>
            <a:noFill/>
          </a:ln>
        </p:spPr>
        <p:txBody>
          <a:bodyPr anchorCtr="0" anchor="t" bIns="45925" lIns="91850" spcFirstLastPara="1" rIns="91850" wrap="square" tIns="459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445625"/>
            <a:ext cx="2971800" cy="498475"/>
          </a:xfrm>
          <a:prstGeom prst="rect">
            <a:avLst/>
          </a:prstGeom>
          <a:noFill/>
          <a:ln>
            <a:noFill/>
          </a:ln>
        </p:spPr>
        <p:txBody>
          <a:bodyPr anchorCtr="0" anchor="b" bIns="45925" lIns="91850" spcFirstLastPara="1" rIns="91850" wrap="square" tIns="459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1pPr>
            <a:lvl2pPr lvl="1"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2pPr>
            <a:lvl3pPr lvl="2"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3pPr>
            <a:lvl4pPr lvl="3"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4pPr>
            <a:lvl5pPr lvl="4"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5pPr>
            <a:lvl6pPr lvl="5"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6pPr>
            <a:lvl7pPr lvl="6"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7pPr>
            <a:lvl8pPr lvl="7"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8pPr>
            <a:lvl9pPr lvl="8" marR="0" rtl="0" algn="l">
              <a:lnSpc>
                <a:spcPct val="100000"/>
              </a:lnSpc>
              <a:spcBef>
                <a:spcPts val="0"/>
              </a:spcBef>
              <a:spcAft>
                <a:spcPts val="0"/>
              </a:spcAft>
              <a:buSzPts val="1400"/>
              <a:buNone/>
              <a:defRPr b="0" i="0" sz="1800" u="none" cap="none" strike="noStrike">
                <a:solidFill>
                  <a:srgbClr val="000000"/>
                </a:solidFill>
                <a:latin typeface="Merriweather Sans"/>
                <a:ea typeface="Merriweather Sans"/>
                <a:cs typeface="Merriweather Sans"/>
                <a:sym typeface="Merriweather Sans"/>
              </a:defRPr>
            </a:lvl9pPr>
          </a:lstStyle>
          <a:p/>
        </p:txBody>
      </p:sp>
      <p:sp>
        <p:nvSpPr>
          <p:cNvPr id="8" name="Google Shape;8;n"/>
          <p:cNvSpPr txBox="1"/>
          <p:nvPr>
            <p:ph idx="12" type="sldNum"/>
          </p:nvPr>
        </p:nvSpPr>
        <p:spPr>
          <a:xfrm>
            <a:off x="3884612" y="9445625"/>
            <a:ext cx="2971800" cy="498475"/>
          </a:xfrm>
          <a:prstGeom prst="rect">
            <a:avLst/>
          </a:prstGeom>
          <a:noFill/>
          <a:ln>
            <a:noFill/>
          </a:ln>
        </p:spPr>
        <p:txBody>
          <a:bodyPr anchorCtr="0" anchor="b" bIns="45925" lIns="91850" spcFirstLastPara="1" rIns="91850" wrap="square" tIns="45925">
            <a:noAutofit/>
          </a:bodyPr>
          <a:lstStyle/>
          <a:p>
            <a:pPr indent="0" lvl="0" marL="0" marR="0" rtl="0" algn="r">
              <a:lnSpc>
                <a:spcPct val="100000"/>
              </a:lnSpc>
              <a:spcBef>
                <a:spcPts val="0"/>
              </a:spcBef>
              <a:spcAft>
                <a:spcPts val="0"/>
              </a:spcAft>
              <a:buClr>
                <a:srgbClr val="000000"/>
              </a:buClr>
              <a:buSzPts val="1200"/>
              <a:buFont typeface="Merriweather Sans"/>
              <a:buNone/>
            </a:pPr>
            <a:fld id="{00000000-1234-1234-1234-123412341234}" type="slidenum">
              <a:rPr b="0" i="0" lang="en-US" sz="1200" u="none" cap="none" strike="noStrike">
                <a:solidFill>
                  <a:srgbClr val="000000"/>
                </a:solidFill>
                <a:latin typeface="Merriweather Sans"/>
                <a:ea typeface="Merriweather Sans"/>
                <a:cs typeface="Merriweather Sans"/>
                <a:sym typeface="Merriweather Sans"/>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0: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33" name="Google Shape;133;p10: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81" name="Google Shape;181;p14: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93" name="Google Shape;193;p16: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8: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06" name="Google Shape;206;p18: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2: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53" name="Google Shape;53;p2: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1: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34" name="Google Shape;234;p21: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2: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46" name="Google Shape;246;p22: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3: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57" name="Google Shape;257;p23: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4: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67" name="Google Shape;267;p24: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5: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75" name="Google Shape;275;p25: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6: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289" name="Google Shape;289;p26: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77" name="Google Shape;77;p4: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84" name="Google Shape;84;p5: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7: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98" name="Google Shape;98;p7: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8: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07" name="Google Shape;107;p8: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9:notes"/>
          <p:cNvSpPr txBox="1"/>
          <p:nvPr>
            <p:ph idx="1" type="body"/>
          </p:nvPr>
        </p:nvSpPr>
        <p:spPr>
          <a:xfrm>
            <a:off x="685800" y="4724400"/>
            <a:ext cx="5486400" cy="4475162"/>
          </a:xfrm>
          <a:prstGeom prst="rect">
            <a:avLst/>
          </a:prstGeom>
        </p:spPr>
        <p:txBody>
          <a:bodyPr anchorCtr="0" anchor="t" bIns="45925" lIns="91850" spcFirstLastPara="1" rIns="91850" wrap="square" tIns="45925">
            <a:noAutofit/>
          </a:bodyPr>
          <a:lstStyle/>
          <a:p>
            <a:pPr indent="0" lvl="0" marL="0" rtl="0" algn="l">
              <a:spcBef>
                <a:spcPts val="0"/>
              </a:spcBef>
              <a:spcAft>
                <a:spcPts val="0"/>
              </a:spcAft>
              <a:buNone/>
            </a:pPr>
            <a:r>
              <a:t/>
            </a:r>
            <a:endParaRPr/>
          </a:p>
        </p:txBody>
      </p:sp>
      <p:sp>
        <p:nvSpPr>
          <p:cNvPr id="113" name="Google Shape;113;p9:notes"/>
          <p:cNvSpPr/>
          <p:nvPr>
            <p:ph idx="2" type="sldImg"/>
          </p:nvPr>
        </p:nvSpPr>
        <p:spPr>
          <a:xfrm>
            <a:off x="941387" y="746125"/>
            <a:ext cx="4975225"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9" name="Shape 19"/>
        <p:cNvGrpSpPr/>
        <p:nvPr/>
      </p:nvGrpSpPr>
      <p:grpSpPr>
        <a:xfrm>
          <a:off x="0" y="0"/>
          <a:ext cx="0" cy="0"/>
          <a:chOff x="0" y="0"/>
          <a:chExt cx="0" cy="0"/>
        </a:xfrm>
      </p:grpSpPr>
      <p:sp>
        <p:nvSpPr>
          <p:cNvPr id="20" name="Google Shape;20;p28"/>
          <p:cNvSpPr txBox="1"/>
          <p:nvPr>
            <p:ph type="title"/>
          </p:nvPr>
        </p:nvSpPr>
        <p:spPr>
          <a:xfrm>
            <a:off x="503238" y="455795"/>
            <a:ext cx="8183562" cy="66695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3600">
                <a:solidFill>
                  <a:srgbClr val="264394"/>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8"/>
          <p:cNvSpPr txBox="1"/>
          <p:nvPr>
            <p:ph idx="1" type="body"/>
          </p:nvPr>
        </p:nvSpPr>
        <p:spPr>
          <a:xfrm>
            <a:off x="503239" y="1600202"/>
            <a:ext cx="8137525" cy="402431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FF8C00"/>
              </a:buClr>
              <a:buSzPts val="2400"/>
              <a:buFont typeface="Arial"/>
              <a:buChar char="•"/>
              <a:defRPr sz="2400"/>
            </a:lvl1pPr>
            <a:lvl2pPr indent="-368300" lvl="1" marL="914400" algn="l">
              <a:spcBef>
                <a:spcPts val="440"/>
              </a:spcBef>
              <a:spcAft>
                <a:spcPts val="0"/>
              </a:spcAft>
              <a:buClr>
                <a:srgbClr val="FF8C00"/>
              </a:buClr>
              <a:buSzPts val="2200"/>
              <a:buChar char="–"/>
              <a:defRPr sz="2200"/>
            </a:lvl2pPr>
            <a:lvl3pPr indent="-330200" lvl="2" marL="1371600" algn="l">
              <a:spcBef>
                <a:spcPts val="320"/>
              </a:spcBef>
              <a:spcAft>
                <a:spcPts val="0"/>
              </a:spcAft>
              <a:buClr>
                <a:srgbClr val="FF8C00"/>
              </a:buClr>
              <a:buSzPts val="1600"/>
              <a:buFont typeface="Arial"/>
              <a:buChar char="•"/>
              <a:defRPr sz="1600"/>
            </a:lvl3pPr>
            <a:lvl4pPr indent="-330200" lvl="3" marL="1828800" algn="l">
              <a:spcBef>
                <a:spcPts val="320"/>
              </a:spcBef>
              <a:spcAft>
                <a:spcPts val="0"/>
              </a:spcAft>
              <a:buClr>
                <a:srgbClr val="FF8C00"/>
              </a:buClr>
              <a:buSzPts val="1600"/>
              <a:buChar char="–"/>
              <a:defRPr sz="1600"/>
            </a:lvl4pPr>
            <a:lvl5pPr indent="-330200" lvl="4" marL="2286000" algn="l">
              <a:spcBef>
                <a:spcPts val="320"/>
              </a:spcBef>
              <a:spcAft>
                <a:spcPts val="0"/>
              </a:spcAft>
              <a:buClr>
                <a:srgbClr val="FF8C00"/>
              </a:buClr>
              <a:buSzPts val="1600"/>
              <a:buFont typeface="Arial"/>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31"/>
          <p:cNvSpPr txBox="1"/>
          <p:nvPr>
            <p:ph type="ctrTitle"/>
          </p:nvPr>
        </p:nvSpPr>
        <p:spPr>
          <a:xfrm>
            <a:off x="503238" y="2130439"/>
            <a:ext cx="8137525" cy="659061"/>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1"/>
          <p:cNvSpPr txBox="1"/>
          <p:nvPr>
            <p:ph idx="1" type="subTitle"/>
          </p:nvPr>
        </p:nvSpPr>
        <p:spPr>
          <a:xfrm>
            <a:off x="1371600" y="3886202"/>
            <a:ext cx="6400800" cy="1738313"/>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SzPts val="2400"/>
              <a:buFont typeface="Helvetica Neue Light"/>
              <a:buNone/>
              <a:defRPr b="0" i="0" sz="2400">
                <a:solidFill>
                  <a:srgbClr val="0B1B47"/>
                </a:solidFill>
                <a:latin typeface="Helvetica Neue Light"/>
                <a:ea typeface="Helvetica Neue Light"/>
                <a:cs typeface="Helvetica Neue Light"/>
                <a:sym typeface="Helvetica Neue Light"/>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Font typeface="Arial"/>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Font typeface="Arial"/>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6" name="Shape 36"/>
        <p:cNvGrpSpPr/>
        <p:nvPr/>
      </p:nvGrpSpPr>
      <p:grpSpPr>
        <a:xfrm>
          <a:off x="0" y="0"/>
          <a:ext cx="0" cy="0"/>
          <a:chOff x="0" y="0"/>
          <a:chExt cx="0" cy="0"/>
        </a:xfrm>
      </p:grpSpPr>
      <p:sp>
        <p:nvSpPr>
          <p:cNvPr id="37" name="Google Shape;37;p30"/>
          <p:cNvSpPr txBox="1"/>
          <p:nvPr>
            <p:ph type="title"/>
          </p:nvPr>
        </p:nvSpPr>
        <p:spPr>
          <a:xfrm>
            <a:off x="503238" y="455795"/>
            <a:ext cx="8183562" cy="66695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3600">
                <a:solidFill>
                  <a:srgbClr val="264394"/>
                </a:solidFill>
                <a:latin typeface="Helvetica Neue Light"/>
                <a:ea typeface="Helvetica Neue Light"/>
                <a:cs typeface="Helvetica Neue Light"/>
                <a:sym typeface="Helvetica Neue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 type="body"/>
          </p:nvPr>
        </p:nvSpPr>
        <p:spPr>
          <a:xfrm>
            <a:off x="503239" y="1600202"/>
            <a:ext cx="8137525" cy="4024313"/>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FF8C00"/>
              </a:buClr>
              <a:buSzPts val="2400"/>
              <a:buFont typeface="Arial"/>
              <a:buChar char="•"/>
              <a:defRPr sz="2400"/>
            </a:lvl1pPr>
            <a:lvl2pPr indent="-368300" lvl="1" marL="914400" algn="l">
              <a:spcBef>
                <a:spcPts val="440"/>
              </a:spcBef>
              <a:spcAft>
                <a:spcPts val="0"/>
              </a:spcAft>
              <a:buClr>
                <a:srgbClr val="FF8C00"/>
              </a:buClr>
              <a:buSzPts val="2200"/>
              <a:buChar char="–"/>
              <a:defRPr sz="2200"/>
            </a:lvl2pPr>
            <a:lvl3pPr indent="-330200" lvl="2" marL="1371600" algn="l">
              <a:spcBef>
                <a:spcPts val="320"/>
              </a:spcBef>
              <a:spcAft>
                <a:spcPts val="0"/>
              </a:spcAft>
              <a:buClr>
                <a:srgbClr val="FF8C00"/>
              </a:buClr>
              <a:buSzPts val="1600"/>
              <a:buFont typeface="Arial"/>
              <a:buChar char="•"/>
              <a:defRPr sz="1600"/>
            </a:lvl3pPr>
            <a:lvl4pPr indent="-330200" lvl="3" marL="1828800" algn="l">
              <a:spcBef>
                <a:spcPts val="320"/>
              </a:spcBef>
              <a:spcAft>
                <a:spcPts val="0"/>
              </a:spcAft>
              <a:buClr>
                <a:srgbClr val="FF8C00"/>
              </a:buClr>
              <a:buSzPts val="1600"/>
              <a:buChar char="–"/>
              <a:defRPr sz="1600"/>
            </a:lvl4pPr>
            <a:lvl5pPr indent="-330200" lvl="4" marL="2286000" algn="l">
              <a:spcBef>
                <a:spcPts val="320"/>
              </a:spcBef>
              <a:spcAft>
                <a:spcPts val="0"/>
              </a:spcAft>
              <a:buClr>
                <a:srgbClr val="FF8C00"/>
              </a:buClr>
              <a:buSzPts val="1600"/>
              <a:buFont typeface="Arial"/>
              <a:buChar char="•"/>
              <a:defRPr sz="1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9" name="Shape 39"/>
        <p:cNvGrpSpPr/>
        <p:nvPr/>
      </p:nvGrpSpPr>
      <p:grpSpPr>
        <a:xfrm>
          <a:off x="0" y="0"/>
          <a:ext cx="0" cy="0"/>
          <a:chOff x="0" y="0"/>
          <a:chExt cx="0" cy="0"/>
        </a:xfrm>
      </p:grpSpPr>
      <p:sp>
        <p:nvSpPr>
          <p:cNvPr id="40" name="Google Shape;40;p32"/>
          <p:cNvSpPr txBox="1"/>
          <p:nvPr>
            <p:ph type="ctrTitle"/>
          </p:nvPr>
        </p:nvSpPr>
        <p:spPr>
          <a:xfrm>
            <a:off x="503238" y="2130439"/>
            <a:ext cx="8137525" cy="659061"/>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2"/>
          <p:cNvSpPr txBox="1"/>
          <p:nvPr>
            <p:ph idx="1" type="subTitle"/>
          </p:nvPr>
        </p:nvSpPr>
        <p:spPr>
          <a:xfrm>
            <a:off x="1371600" y="3886202"/>
            <a:ext cx="6400800" cy="1738313"/>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SzPts val="2400"/>
              <a:buFont typeface="Helvetica Neue Light"/>
              <a:buNone/>
              <a:defRPr b="0" i="0" sz="2400">
                <a:solidFill>
                  <a:srgbClr val="0B1B47"/>
                </a:solidFill>
                <a:latin typeface="Helvetica Neue Light"/>
                <a:ea typeface="Helvetica Neue Light"/>
                <a:cs typeface="Helvetica Neue Light"/>
                <a:sym typeface="Helvetica Neue Light"/>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Font typeface="Arial"/>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Font typeface="Arial"/>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503237" y="457200"/>
            <a:ext cx="8137525" cy="660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1" i="0" sz="36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1" i="0" sz="36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1" i="0" sz="3600" u="none" cap="none" strike="noStrike">
                <a:solidFill>
                  <a:schemeClr val="dk1"/>
                </a:solidFill>
                <a:latin typeface="Helvetica Neue"/>
                <a:ea typeface="Helvetica Neue"/>
                <a:cs typeface="Helvetica Neue"/>
                <a:sym typeface="Helvetica Neue"/>
              </a:defRPr>
            </a:lvl9pPr>
          </a:lstStyle>
          <a:p/>
        </p:txBody>
      </p:sp>
      <p:sp>
        <p:nvSpPr>
          <p:cNvPr id="11" name="Google Shape;11;p27"/>
          <p:cNvSpPr txBox="1"/>
          <p:nvPr>
            <p:ph idx="1" type="body"/>
          </p:nvPr>
        </p:nvSpPr>
        <p:spPr>
          <a:xfrm>
            <a:off x="503237" y="1600200"/>
            <a:ext cx="8137525" cy="402431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EA9A3E"/>
              </a:buClr>
              <a:buSzPts val="3200"/>
              <a:buFont typeface="Arial"/>
              <a:buChar char="•"/>
              <a:defRPr b="0" i="0" sz="3200" u="none" cap="none" strike="noStrike">
                <a:solidFill>
                  <a:srgbClr val="0B1B47"/>
                </a:solidFill>
                <a:latin typeface="Arial"/>
                <a:ea typeface="Arial"/>
                <a:cs typeface="Arial"/>
                <a:sym typeface="Arial"/>
              </a:defRPr>
            </a:lvl1pPr>
            <a:lvl2pPr indent="-406400" lvl="1" marL="914400" marR="0" rtl="0" algn="l">
              <a:spcBef>
                <a:spcPts val="560"/>
              </a:spcBef>
              <a:spcAft>
                <a:spcPts val="0"/>
              </a:spcAft>
              <a:buClr>
                <a:srgbClr val="EA9A3E"/>
              </a:buClr>
              <a:buSzPts val="2800"/>
              <a:buFont typeface="Arial"/>
              <a:buChar char="–"/>
              <a:defRPr b="0" i="0" sz="2800" u="none" cap="none" strike="noStrike">
                <a:solidFill>
                  <a:srgbClr val="0B1B47"/>
                </a:solidFill>
                <a:latin typeface="Arial"/>
                <a:ea typeface="Arial"/>
                <a:cs typeface="Arial"/>
                <a:sym typeface="Arial"/>
              </a:defRPr>
            </a:lvl2pPr>
            <a:lvl3pPr indent="-381000" lvl="2" marL="1371600" marR="0" rtl="0" algn="l">
              <a:spcBef>
                <a:spcPts val="480"/>
              </a:spcBef>
              <a:spcAft>
                <a:spcPts val="0"/>
              </a:spcAft>
              <a:buClr>
                <a:srgbClr val="EA9A3E"/>
              </a:buClr>
              <a:buSzPts val="2400"/>
              <a:buFont typeface="Arial"/>
              <a:buChar char="•"/>
              <a:defRPr b="0" i="0" sz="2400" u="none" cap="none" strike="noStrike">
                <a:solidFill>
                  <a:srgbClr val="0B1B47"/>
                </a:solidFill>
                <a:latin typeface="Arial"/>
                <a:ea typeface="Arial"/>
                <a:cs typeface="Arial"/>
                <a:sym typeface="Arial"/>
              </a:defRPr>
            </a:lvl3pPr>
            <a:lvl4pPr indent="-355600" lvl="3" marL="1828800" marR="0" rtl="0" algn="l">
              <a:spcBef>
                <a:spcPts val="400"/>
              </a:spcBef>
              <a:spcAft>
                <a:spcPts val="0"/>
              </a:spcAft>
              <a:buClr>
                <a:srgbClr val="EA9A3E"/>
              </a:buClr>
              <a:buSzPts val="2000"/>
              <a:buFont typeface="Arial"/>
              <a:buChar char="–"/>
              <a:defRPr b="0" i="0" sz="2000" u="none" cap="none" strike="noStrike">
                <a:solidFill>
                  <a:srgbClr val="0B1B47"/>
                </a:solidFill>
                <a:latin typeface="Arial"/>
                <a:ea typeface="Arial"/>
                <a:cs typeface="Arial"/>
                <a:sym typeface="Arial"/>
              </a:defRPr>
            </a:lvl4pPr>
            <a:lvl5pPr indent="-355600" lvl="4" marL="2286000" marR="0" rtl="0" algn="l">
              <a:spcBef>
                <a:spcPts val="400"/>
              </a:spcBef>
              <a:spcAft>
                <a:spcPts val="0"/>
              </a:spcAft>
              <a:buClr>
                <a:srgbClr val="EA9A3E"/>
              </a:buClr>
              <a:buSzPts val="2000"/>
              <a:buFont typeface="Arial"/>
              <a:buChar char="•"/>
              <a:defRPr b="0" i="0" sz="2000" u="none" cap="none" strike="noStrike">
                <a:solidFill>
                  <a:srgbClr val="0B1B47"/>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APM Group logo white.eps" id="12" name="Google Shape;12;p27"/>
          <p:cNvPicPr preferRelativeResize="0"/>
          <p:nvPr/>
        </p:nvPicPr>
        <p:blipFill rotWithShape="1">
          <a:blip r:embed="rId1">
            <a:alphaModFix/>
          </a:blip>
          <a:srcRect b="0" l="0" r="0" t="0"/>
          <a:stretch/>
        </p:blipFill>
        <p:spPr>
          <a:xfrm>
            <a:off x="7239000" y="6196012"/>
            <a:ext cx="1452562" cy="273050"/>
          </a:xfrm>
          <a:prstGeom prst="rect">
            <a:avLst/>
          </a:prstGeom>
          <a:noFill/>
          <a:ln>
            <a:noFill/>
          </a:ln>
        </p:spPr>
      </p:pic>
      <p:sp>
        <p:nvSpPr>
          <p:cNvPr id="13" name="Google Shape;13;p27"/>
          <p:cNvSpPr txBox="1"/>
          <p:nvPr/>
        </p:nvSpPr>
        <p:spPr>
          <a:xfrm>
            <a:off x="4338637" y="6261100"/>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Helvetica Neue Light"/>
              <a:buNone/>
            </a:pPr>
            <a:fld id="{00000000-1234-1234-1234-123412341234}" type="slidenum">
              <a:rPr b="0" i="0" lang="en-US" sz="1800" u="none" cap="none" strike="noStrike">
                <a:solidFill>
                  <a:srgbClr val="FFFFFF"/>
                </a:solidFill>
                <a:latin typeface="Helvetica Neue Light"/>
                <a:ea typeface="Helvetica Neue Light"/>
                <a:cs typeface="Helvetica Neue Light"/>
                <a:sym typeface="Helvetica Neue Light"/>
              </a:rPr>
              <a:t>‹#›</a:t>
            </a:fld>
            <a:endParaRPr/>
          </a:p>
        </p:txBody>
      </p:sp>
      <p:pic>
        <p:nvPicPr>
          <p:cNvPr id="14" name="Google Shape;14;p27"/>
          <p:cNvPicPr preferRelativeResize="0"/>
          <p:nvPr/>
        </p:nvPicPr>
        <p:blipFill rotWithShape="1">
          <a:blip r:embed="rId2">
            <a:alphaModFix/>
          </a:blip>
          <a:srcRect b="0" l="0" r="0" t="0"/>
          <a:stretch/>
        </p:blipFill>
        <p:spPr>
          <a:xfrm>
            <a:off x="0" y="0"/>
            <a:ext cx="9232900" cy="177800"/>
          </a:xfrm>
          <a:prstGeom prst="rect">
            <a:avLst/>
          </a:prstGeom>
          <a:noFill/>
          <a:ln>
            <a:noFill/>
          </a:ln>
        </p:spPr>
      </p:pic>
      <p:sp>
        <p:nvSpPr>
          <p:cNvPr id="15" name="Google Shape;15;p27"/>
          <p:cNvSpPr txBox="1"/>
          <p:nvPr/>
        </p:nvSpPr>
        <p:spPr>
          <a:xfrm>
            <a:off x="0" y="6035675"/>
            <a:ext cx="9144000" cy="822325"/>
          </a:xfrm>
          <a:prstGeom prst="rect">
            <a:avLst/>
          </a:prstGeom>
          <a:gradFill>
            <a:gsLst>
              <a:gs pos="0">
                <a:srgbClr val="0B1B47"/>
              </a:gs>
              <a:gs pos="33000">
                <a:srgbClr val="0B1B47"/>
              </a:gs>
              <a:gs pos="100000">
                <a:srgbClr val="264394"/>
              </a:gs>
            </a:gsLst>
            <a:lin ang="17400000" scaled="0"/>
          </a:gra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pic>
        <p:nvPicPr>
          <p:cNvPr id="16" name="Google Shape;16;p27"/>
          <p:cNvPicPr preferRelativeResize="0"/>
          <p:nvPr/>
        </p:nvPicPr>
        <p:blipFill rotWithShape="1">
          <a:blip r:embed="rId3">
            <a:alphaModFix/>
          </a:blip>
          <a:srcRect b="0" l="0" r="0" t="0"/>
          <a:stretch/>
        </p:blipFill>
        <p:spPr>
          <a:xfrm>
            <a:off x="6000750" y="6300787"/>
            <a:ext cx="2774950" cy="311150"/>
          </a:xfrm>
          <a:prstGeom prst="rect">
            <a:avLst/>
          </a:prstGeom>
          <a:noFill/>
          <a:ln>
            <a:noFill/>
          </a:ln>
        </p:spPr>
      </p:pic>
      <p:pic>
        <p:nvPicPr>
          <p:cNvPr id="17" name="Google Shape;17;p27"/>
          <p:cNvPicPr preferRelativeResize="0"/>
          <p:nvPr/>
        </p:nvPicPr>
        <p:blipFill rotWithShape="1">
          <a:blip r:embed="rId4">
            <a:alphaModFix/>
          </a:blip>
          <a:srcRect b="0" l="0" r="0" t="0"/>
          <a:stretch/>
        </p:blipFill>
        <p:spPr>
          <a:xfrm>
            <a:off x="0" y="6035675"/>
            <a:ext cx="2449512" cy="822325"/>
          </a:xfrm>
          <a:prstGeom prst="rect">
            <a:avLst/>
          </a:prstGeom>
          <a:noFill/>
          <a:ln>
            <a:noFill/>
          </a:ln>
        </p:spPr>
      </p:pic>
      <p:sp>
        <p:nvSpPr>
          <p:cNvPr id="18" name="Google Shape;18;p27"/>
          <p:cNvSpPr txBox="1"/>
          <p:nvPr/>
        </p:nvSpPr>
        <p:spPr>
          <a:xfrm>
            <a:off x="365125" y="6313487"/>
            <a:ext cx="2917825" cy="266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Arial"/>
              <a:buNone/>
            </a:pPr>
            <a:r>
              <a:rPr b="0" i="0" lang="en-US" sz="1600" u="none">
                <a:solidFill>
                  <a:schemeClr val="lt1"/>
                </a:solidFill>
                <a:latin typeface="Arial"/>
                <a:ea typeface="Arial"/>
                <a:cs typeface="Arial"/>
                <a:sym typeface="Arial"/>
              </a:rPr>
              <a:t>apmg-international.com</a:t>
            </a:r>
            <a:endParaRPr/>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 name="Shape 25"/>
        <p:cNvGrpSpPr/>
        <p:nvPr/>
      </p:nvGrpSpPr>
      <p:grpSpPr>
        <a:xfrm>
          <a:off x="0" y="0"/>
          <a:ext cx="0" cy="0"/>
          <a:chOff x="0" y="0"/>
          <a:chExt cx="0" cy="0"/>
        </a:xfrm>
      </p:grpSpPr>
      <p:sp>
        <p:nvSpPr>
          <p:cNvPr id="26" name="Google Shape;26;p29"/>
          <p:cNvSpPr txBox="1"/>
          <p:nvPr>
            <p:ph type="title"/>
          </p:nvPr>
        </p:nvSpPr>
        <p:spPr>
          <a:xfrm>
            <a:off x="503237" y="457200"/>
            <a:ext cx="8137525" cy="660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rgbClr val="264394"/>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dk1"/>
                </a:solidFill>
                <a:latin typeface="Helvetica Neue"/>
                <a:ea typeface="Helvetica Neue"/>
                <a:cs typeface="Helvetica Neue"/>
                <a:sym typeface="Helvetica Neue"/>
              </a:defRPr>
            </a:lvl6pPr>
            <a:lvl7pPr lvl="6" marR="0" rtl="0" algn="l">
              <a:spcBef>
                <a:spcPts val="0"/>
              </a:spcBef>
              <a:spcAft>
                <a:spcPts val="0"/>
              </a:spcAft>
              <a:buSzPts val="1400"/>
              <a:buNone/>
              <a:defRPr b="1" i="0" sz="3600" u="none" cap="none" strike="noStrike">
                <a:solidFill>
                  <a:schemeClr val="dk1"/>
                </a:solidFill>
                <a:latin typeface="Helvetica Neue"/>
                <a:ea typeface="Helvetica Neue"/>
                <a:cs typeface="Helvetica Neue"/>
                <a:sym typeface="Helvetica Neue"/>
              </a:defRPr>
            </a:lvl7pPr>
            <a:lvl8pPr lvl="7" marR="0" rtl="0" algn="l">
              <a:spcBef>
                <a:spcPts val="0"/>
              </a:spcBef>
              <a:spcAft>
                <a:spcPts val="0"/>
              </a:spcAft>
              <a:buSzPts val="1400"/>
              <a:buNone/>
              <a:defRPr b="1" i="0" sz="3600" u="none" cap="none" strike="noStrike">
                <a:solidFill>
                  <a:schemeClr val="dk1"/>
                </a:solidFill>
                <a:latin typeface="Helvetica Neue"/>
                <a:ea typeface="Helvetica Neue"/>
                <a:cs typeface="Helvetica Neue"/>
                <a:sym typeface="Helvetica Neue"/>
              </a:defRPr>
            </a:lvl8pPr>
            <a:lvl9pPr lvl="8" marR="0" rtl="0" algn="l">
              <a:spcBef>
                <a:spcPts val="0"/>
              </a:spcBef>
              <a:spcAft>
                <a:spcPts val="0"/>
              </a:spcAft>
              <a:buSzPts val="1400"/>
              <a:buNone/>
              <a:defRPr b="1" i="0" sz="3600" u="none" cap="none" strike="noStrike">
                <a:solidFill>
                  <a:schemeClr val="dk1"/>
                </a:solidFill>
                <a:latin typeface="Helvetica Neue"/>
                <a:ea typeface="Helvetica Neue"/>
                <a:cs typeface="Helvetica Neue"/>
                <a:sym typeface="Helvetica Neue"/>
              </a:defRPr>
            </a:lvl9pPr>
          </a:lstStyle>
          <a:p/>
        </p:txBody>
      </p:sp>
      <p:sp>
        <p:nvSpPr>
          <p:cNvPr id="27" name="Google Shape;27;p29"/>
          <p:cNvSpPr txBox="1"/>
          <p:nvPr>
            <p:ph idx="1" type="body"/>
          </p:nvPr>
        </p:nvSpPr>
        <p:spPr>
          <a:xfrm>
            <a:off x="503237" y="1600200"/>
            <a:ext cx="8137525" cy="402431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EA9A3E"/>
              </a:buClr>
              <a:buSzPts val="3200"/>
              <a:buFont typeface="Arial"/>
              <a:buChar char="•"/>
              <a:defRPr b="0" i="0" sz="3200" u="none" cap="none" strike="noStrike">
                <a:solidFill>
                  <a:srgbClr val="0B1B47"/>
                </a:solidFill>
                <a:latin typeface="Arial"/>
                <a:ea typeface="Arial"/>
                <a:cs typeface="Arial"/>
                <a:sym typeface="Arial"/>
              </a:defRPr>
            </a:lvl1pPr>
            <a:lvl2pPr indent="-406400" lvl="1" marL="914400" marR="0" rtl="0" algn="l">
              <a:spcBef>
                <a:spcPts val="560"/>
              </a:spcBef>
              <a:spcAft>
                <a:spcPts val="0"/>
              </a:spcAft>
              <a:buClr>
                <a:srgbClr val="EA9A3E"/>
              </a:buClr>
              <a:buSzPts val="2800"/>
              <a:buFont typeface="Arial"/>
              <a:buChar char="–"/>
              <a:defRPr b="0" i="0" sz="2800" u="none" cap="none" strike="noStrike">
                <a:solidFill>
                  <a:srgbClr val="0B1B47"/>
                </a:solidFill>
                <a:latin typeface="Arial"/>
                <a:ea typeface="Arial"/>
                <a:cs typeface="Arial"/>
                <a:sym typeface="Arial"/>
              </a:defRPr>
            </a:lvl2pPr>
            <a:lvl3pPr indent="-381000" lvl="2" marL="1371600" marR="0" rtl="0" algn="l">
              <a:spcBef>
                <a:spcPts val="480"/>
              </a:spcBef>
              <a:spcAft>
                <a:spcPts val="0"/>
              </a:spcAft>
              <a:buClr>
                <a:srgbClr val="EA9A3E"/>
              </a:buClr>
              <a:buSzPts val="2400"/>
              <a:buFont typeface="Arial"/>
              <a:buChar char="•"/>
              <a:defRPr b="0" i="0" sz="2400" u="none" cap="none" strike="noStrike">
                <a:solidFill>
                  <a:srgbClr val="0B1B47"/>
                </a:solidFill>
                <a:latin typeface="Arial"/>
                <a:ea typeface="Arial"/>
                <a:cs typeface="Arial"/>
                <a:sym typeface="Arial"/>
              </a:defRPr>
            </a:lvl3pPr>
            <a:lvl4pPr indent="-355600" lvl="3" marL="1828800" marR="0" rtl="0" algn="l">
              <a:spcBef>
                <a:spcPts val="400"/>
              </a:spcBef>
              <a:spcAft>
                <a:spcPts val="0"/>
              </a:spcAft>
              <a:buClr>
                <a:srgbClr val="EA9A3E"/>
              </a:buClr>
              <a:buSzPts val="2000"/>
              <a:buFont typeface="Arial"/>
              <a:buChar char="–"/>
              <a:defRPr b="0" i="0" sz="2000" u="none" cap="none" strike="noStrike">
                <a:solidFill>
                  <a:srgbClr val="0B1B47"/>
                </a:solidFill>
                <a:latin typeface="Arial"/>
                <a:ea typeface="Arial"/>
                <a:cs typeface="Arial"/>
                <a:sym typeface="Arial"/>
              </a:defRPr>
            </a:lvl4pPr>
            <a:lvl5pPr indent="-355600" lvl="4" marL="2286000" marR="0" rtl="0" algn="l">
              <a:spcBef>
                <a:spcPts val="400"/>
              </a:spcBef>
              <a:spcAft>
                <a:spcPts val="0"/>
              </a:spcAft>
              <a:buClr>
                <a:srgbClr val="EA9A3E"/>
              </a:buClr>
              <a:buSzPts val="2000"/>
              <a:buFont typeface="Arial"/>
              <a:buChar char="•"/>
              <a:defRPr b="0" i="0" sz="2000" u="none" cap="none" strike="noStrike">
                <a:solidFill>
                  <a:srgbClr val="0B1B47"/>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APM Group logo white.eps" id="28" name="Google Shape;28;p29"/>
          <p:cNvPicPr preferRelativeResize="0"/>
          <p:nvPr/>
        </p:nvPicPr>
        <p:blipFill rotWithShape="1">
          <a:blip r:embed="rId1">
            <a:alphaModFix/>
          </a:blip>
          <a:srcRect b="0" l="0" r="0" t="0"/>
          <a:stretch/>
        </p:blipFill>
        <p:spPr>
          <a:xfrm>
            <a:off x="7239000" y="6196012"/>
            <a:ext cx="1452562" cy="273050"/>
          </a:xfrm>
          <a:prstGeom prst="rect">
            <a:avLst/>
          </a:prstGeom>
          <a:noFill/>
          <a:ln>
            <a:noFill/>
          </a:ln>
        </p:spPr>
      </p:pic>
      <p:sp>
        <p:nvSpPr>
          <p:cNvPr id="29" name="Google Shape;29;p29"/>
          <p:cNvSpPr txBox="1"/>
          <p:nvPr/>
        </p:nvSpPr>
        <p:spPr>
          <a:xfrm>
            <a:off x="4338637" y="6261100"/>
            <a:ext cx="43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Helvetica Neue Light"/>
              <a:buNone/>
            </a:pPr>
            <a:fld id="{00000000-1234-1234-1234-123412341234}" type="slidenum">
              <a:rPr b="0" i="0" lang="en-US" sz="1800" u="none">
                <a:solidFill>
                  <a:srgbClr val="FFFFFF"/>
                </a:solidFill>
                <a:latin typeface="Helvetica Neue Light"/>
                <a:ea typeface="Helvetica Neue Light"/>
                <a:cs typeface="Helvetica Neue Light"/>
                <a:sym typeface="Helvetica Neue Light"/>
              </a:rPr>
              <a:t>‹#›</a:t>
            </a:fld>
            <a:endParaRPr/>
          </a:p>
        </p:txBody>
      </p:sp>
      <p:pic>
        <p:nvPicPr>
          <p:cNvPr id="30" name="Google Shape;30;p29"/>
          <p:cNvPicPr preferRelativeResize="0"/>
          <p:nvPr/>
        </p:nvPicPr>
        <p:blipFill rotWithShape="1">
          <a:blip r:embed="rId2">
            <a:alphaModFix/>
          </a:blip>
          <a:srcRect b="0" l="0" r="0" t="0"/>
          <a:stretch/>
        </p:blipFill>
        <p:spPr>
          <a:xfrm>
            <a:off x="0" y="-12700"/>
            <a:ext cx="9232900" cy="177800"/>
          </a:xfrm>
          <a:prstGeom prst="rect">
            <a:avLst/>
          </a:prstGeom>
          <a:noFill/>
          <a:ln>
            <a:noFill/>
          </a:ln>
        </p:spPr>
      </p:pic>
      <p:sp>
        <p:nvSpPr>
          <p:cNvPr id="31" name="Google Shape;31;p29"/>
          <p:cNvSpPr txBox="1"/>
          <p:nvPr/>
        </p:nvSpPr>
        <p:spPr>
          <a:xfrm>
            <a:off x="0" y="6035675"/>
            <a:ext cx="9144000" cy="822325"/>
          </a:xfrm>
          <a:prstGeom prst="rect">
            <a:avLst/>
          </a:prstGeom>
          <a:gradFill>
            <a:gsLst>
              <a:gs pos="0">
                <a:srgbClr val="0B1B47"/>
              </a:gs>
              <a:gs pos="33000">
                <a:srgbClr val="0B1B47"/>
              </a:gs>
              <a:gs pos="100000">
                <a:srgbClr val="264394"/>
              </a:gs>
            </a:gsLst>
            <a:lin ang="17400000" scaled="0"/>
          </a:gradFill>
          <a:ln>
            <a:noFill/>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pic>
        <p:nvPicPr>
          <p:cNvPr id="32" name="Google Shape;32;p29"/>
          <p:cNvPicPr preferRelativeResize="0"/>
          <p:nvPr/>
        </p:nvPicPr>
        <p:blipFill rotWithShape="1">
          <a:blip r:embed="rId3">
            <a:alphaModFix/>
          </a:blip>
          <a:srcRect b="0" l="0" r="0" t="0"/>
          <a:stretch/>
        </p:blipFill>
        <p:spPr>
          <a:xfrm>
            <a:off x="6299200" y="6205537"/>
            <a:ext cx="2466975" cy="276225"/>
          </a:xfrm>
          <a:prstGeom prst="rect">
            <a:avLst/>
          </a:prstGeom>
          <a:noFill/>
          <a:ln>
            <a:noFill/>
          </a:ln>
        </p:spPr>
      </p:pic>
      <p:sp>
        <p:nvSpPr>
          <p:cNvPr id="33" name="Google Shape;33;p29"/>
          <p:cNvSpPr txBox="1"/>
          <p:nvPr/>
        </p:nvSpPr>
        <p:spPr>
          <a:xfrm>
            <a:off x="6064250" y="6550025"/>
            <a:ext cx="2720975" cy="1016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lt1"/>
              </a:buClr>
              <a:buSzPts val="900"/>
              <a:buFont typeface="Arial"/>
              <a:buNone/>
            </a:pPr>
            <a:r>
              <a:rPr b="0" i="0" lang="en-US" sz="900" u="none">
                <a:solidFill>
                  <a:schemeClr val="lt1"/>
                </a:solidFill>
                <a:latin typeface="Arial"/>
                <a:ea typeface="Arial"/>
                <a:cs typeface="Arial"/>
                <a:sym typeface="Arial"/>
              </a:rPr>
              <a:t>© The APMG Group Ltd. 2018. All rights reserved.</a:t>
            </a:r>
            <a:endParaRPr/>
          </a:p>
        </p:txBody>
      </p:sp>
      <p:pic>
        <p:nvPicPr>
          <p:cNvPr id="34" name="Google Shape;34;p29"/>
          <p:cNvPicPr preferRelativeResize="0"/>
          <p:nvPr/>
        </p:nvPicPr>
        <p:blipFill rotWithShape="1">
          <a:blip r:embed="rId4">
            <a:alphaModFix/>
          </a:blip>
          <a:srcRect b="17322" l="15223" r="0" t="57928"/>
          <a:stretch/>
        </p:blipFill>
        <p:spPr>
          <a:xfrm>
            <a:off x="0" y="6035675"/>
            <a:ext cx="2449512" cy="822325"/>
          </a:xfrm>
          <a:prstGeom prst="rect">
            <a:avLst/>
          </a:prstGeom>
          <a:noFill/>
          <a:ln>
            <a:noFill/>
          </a:ln>
        </p:spPr>
      </p:pic>
      <p:sp>
        <p:nvSpPr>
          <p:cNvPr id="35" name="Google Shape;35;p29"/>
          <p:cNvSpPr txBox="1"/>
          <p:nvPr/>
        </p:nvSpPr>
        <p:spPr>
          <a:xfrm>
            <a:off x="365125" y="6305550"/>
            <a:ext cx="2917825" cy="3016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apmg-international.com</a:t>
            </a:r>
            <a:endParaRPr/>
          </a:p>
        </p:txBody>
      </p:sp>
    </p:spTree>
  </p:cSld>
  <p:clrMap accent1="accent1" accent2="accent2" accent3="accent3" accent4="accent4" accent5="accent5" accent6="accent6" bg1="lt1" bg2="dk2" tx1="dk1" tx2="lt2" folHlink="folHlink" hlink="hlink"/>
  <p:sldLayoutIdLst>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2.pn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1.jpg"/><Relationship Id="rId6" Type="http://schemas.openxmlformats.org/officeDocument/2006/relationships/image" Target="../media/image21.png"/><Relationship Id="rId7"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5.jpg"/><Relationship Id="rId4" Type="http://schemas.openxmlformats.org/officeDocument/2006/relationships/image" Target="../media/image21.pn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apmg-international.com/product/agileds" TargetMode="External"/><Relationship Id="rId4" Type="http://schemas.openxmlformats.org/officeDocument/2006/relationships/image" Target="../media/image12.png"/><Relationship Id="rId5"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1.jpg"/><Relationship Id="rId6" Type="http://schemas.openxmlformats.org/officeDocument/2006/relationships/image" Target="../media/image30.jpg"/><Relationship Id="rId7" Type="http://schemas.openxmlformats.org/officeDocument/2006/relationships/image" Target="../media/image36.jpg"/><Relationship Id="rId8"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www.agilebusiness.org/"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 name="Shape 45"/>
        <p:cNvGrpSpPr/>
        <p:nvPr/>
      </p:nvGrpSpPr>
      <p:grpSpPr>
        <a:xfrm>
          <a:off x="0" y="0"/>
          <a:ext cx="0" cy="0"/>
          <a:chOff x="0" y="0"/>
          <a:chExt cx="0" cy="0"/>
        </a:xfrm>
      </p:grpSpPr>
      <p:pic>
        <p:nvPicPr>
          <p:cNvPr id="46" name="Google Shape;46;p1"/>
          <p:cNvPicPr preferRelativeResize="0"/>
          <p:nvPr/>
        </p:nvPicPr>
        <p:blipFill rotWithShape="1">
          <a:blip r:embed="rId3">
            <a:alphaModFix/>
          </a:blip>
          <a:srcRect b="0" l="0" r="0" t="0"/>
          <a:stretch/>
        </p:blipFill>
        <p:spPr>
          <a:xfrm>
            <a:off x="0" y="1812925"/>
            <a:ext cx="9144000" cy="5045075"/>
          </a:xfrm>
          <a:prstGeom prst="rect">
            <a:avLst/>
          </a:prstGeom>
          <a:noFill/>
          <a:ln>
            <a:noFill/>
          </a:ln>
        </p:spPr>
      </p:pic>
      <p:pic>
        <p:nvPicPr>
          <p:cNvPr descr="C:\Users\Markc\Downloads\Agile Business Consortium logo 120dpi-RGB.jpg" id="47" name="Google Shape;47;p1"/>
          <p:cNvPicPr preferRelativeResize="0"/>
          <p:nvPr/>
        </p:nvPicPr>
        <p:blipFill rotWithShape="1">
          <a:blip r:embed="rId4">
            <a:alphaModFix/>
          </a:blip>
          <a:srcRect b="0" l="0" r="0" t="0"/>
          <a:stretch/>
        </p:blipFill>
        <p:spPr>
          <a:xfrm>
            <a:off x="6475412" y="719137"/>
            <a:ext cx="1674812" cy="1093787"/>
          </a:xfrm>
          <a:prstGeom prst="rect">
            <a:avLst/>
          </a:prstGeom>
          <a:noFill/>
          <a:ln>
            <a:noFill/>
          </a:ln>
        </p:spPr>
      </p:pic>
      <p:pic>
        <p:nvPicPr>
          <p:cNvPr id="48" name="Google Shape;48;p1"/>
          <p:cNvPicPr preferRelativeResize="0"/>
          <p:nvPr/>
        </p:nvPicPr>
        <p:blipFill rotWithShape="1">
          <a:blip r:embed="rId5">
            <a:alphaModFix/>
          </a:blip>
          <a:srcRect b="0" l="0" r="0" t="0"/>
          <a:stretch/>
        </p:blipFill>
        <p:spPr>
          <a:xfrm rot="-660000">
            <a:off x="1549400" y="2722562"/>
            <a:ext cx="2225675" cy="3225800"/>
          </a:xfrm>
          <a:prstGeom prst="rect">
            <a:avLst/>
          </a:prstGeom>
          <a:noFill/>
          <a:ln cap="flat" cmpd="sng" w="9525">
            <a:solidFill>
              <a:srgbClr val="000000"/>
            </a:solidFill>
            <a:prstDash val="solid"/>
            <a:miter lim="800000"/>
            <a:headEnd len="sm" w="sm" type="none"/>
            <a:tailEnd len="sm" w="sm" type="none"/>
          </a:ln>
        </p:spPr>
      </p:pic>
      <p:pic>
        <p:nvPicPr>
          <p:cNvPr descr="C:\Users\Markc\Downloads\AgilePM Logo.jpg" id="49" name="Google Shape;49;p1"/>
          <p:cNvPicPr preferRelativeResize="0"/>
          <p:nvPr/>
        </p:nvPicPr>
        <p:blipFill rotWithShape="1">
          <a:blip r:embed="rId6">
            <a:alphaModFix/>
          </a:blip>
          <a:srcRect b="0" l="0" r="0" t="0"/>
          <a:stretch/>
        </p:blipFill>
        <p:spPr>
          <a:xfrm>
            <a:off x="993775" y="1106487"/>
            <a:ext cx="2619375" cy="679450"/>
          </a:xfrm>
          <a:prstGeom prst="rect">
            <a:avLst/>
          </a:prstGeom>
          <a:noFill/>
          <a:ln>
            <a:noFill/>
          </a:ln>
        </p:spPr>
      </p:pic>
      <p:sp>
        <p:nvSpPr>
          <p:cNvPr id="50" name="Google Shape;50;p1"/>
          <p:cNvSpPr txBox="1"/>
          <p:nvPr>
            <p:ph idx="1" type="body"/>
          </p:nvPr>
        </p:nvSpPr>
        <p:spPr>
          <a:xfrm>
            <a:off x="4572000" y="3817937"/>
            <a:ext cx="4102100" cy="1290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A9A3E"/>
              </a:buClr>
              <a:buSzPts val="2400"/>
              <a:buFont typeface="Arial"/>
              <a:buNone/>
            </a:pPr>
            <a:r>
              <a:rPr b="0" i="1" lang="en-US" sz="2400" u="none" cap="none" strike="noStrike">
                <a:solidFill>
                  <a:schemeClr val="lt1"/>
                </a:solidFill>
                <a:latin typeface="Arial"/>
                <a:ea typeface="Arial"/>
                <a:cs typeface="Arial"/>
                <a:sym typeface="Arial"/>
              </a:rPr>
              <a:t>Le principal cadre de référence et de certification en gestion </a:t>
            </a:r>
            <a:r>
              <a:rPr i="1" lang="en-US">
                <a:solidFill>
                  <a:schemeClr val="lt1"/>
                </a:solidFill>
              </a:rPr>
              <a:t>A</a:t>
            </a:r>
            <a:r>
              <a:rPr b="0" i="1" lang="en-US" sz="2400" u="none" cap="none" strike="noStrike">
                <a:solidFill>
                  <a:schemeClr val="lt1"/>
                </a:solidFill>
                <a:latin typeface="Arial"/>
                <a:ea typeface="Arial"/>
                <a:cs typeface="Arial"/>
                <a:sym typeface="Arial"/>
              </a:rPr>
              <a:t>gile de projets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0"/>
          <p:cNvSpPr/>
          <p:nvPr/>
        </p:nvSpPr>
        <p:spPr>
          <a:xfrm>
            <a:off x="1060450" y="1338262"/>
            <a:ext cx="7626350" cy="434975"/>
          </a:xfrm>
          <a:prstGeom prst="roundRect">
            <a:avLst>
              <a:gd fmla="val 16667" name="adj"/>
            </a:avLst>
          </a:prstGeom>
          <a:gradFill>
            <a:gsLst>
              <a:gs pos="0">
                <a:srgbClr val="3F80CD"/>
              </a:gs>
              <a:gs pos="100000">
                <a:srgbClr val="9BC1FF"/>
              </a:gs>
            </a:gsLst>
            <a:lin ang="16200000" scaled="0"/>
          </a:gra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36" name="Google Shape;136;p10"/>
          <p:cNvSpPr txBox="1"/>
          <p:nvPr>
            <p:ph idx="1" type="body"/>
          </p:nvPr>
        </p:nvSpPr>
        <p:spPr>
          <a:xfrm>
            <a:off x="1182687" y="1824037"/>
            <a:ext cx="7253287" cy="11271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EA9A3E"/>
              </a:buClr>
              <a:buSzPts val="1200"/>
              <a:buFont typeface="Arial"/>
              <a:buChar char="•"/>
            </a:pPr>
            <a:r>
              <a:rPr b="0" i="0" lang="en-US" sz="1200" u="none" cap="none" strike="noStrike">
                <a:solidFill>
                  <a:srgbClr val="0B1B47"/>
                </a:solidFill>
                <a:latin typeface="Arial"/>
                <a:ea typeface="Arial"/>
                <a:cs typeface="Arial"/>
                <a:sym typeface="Arial"/>
              </a:rPr>
              <a:t>AgilePM préconise des critères d'acceptation élevés à différentes étapes du cycle de vie du projet afin de garantir que les solutions répondent aux besoins de l'entreprise et aux objectifs du projet.</a:t>
            </a:r>
            <a:endParaRPr/>
          </a:p>
          <a:p>
            <a:pPr indent="-342900" lvl="0" marL="342900" marR="0" rtl="0" algn="l">
              <a:lnSpc>
                <a:spcPct val="100000"/>
              </a:lnSpc>
              <a:spcBef>
                <a:spcPts val="240"/>
              </a:spcBef>
              <a:spcAft>
                <a:spcPts val="0"/>
              </a:spcAft>
              <a:buClr>
                <a:srgbClr val="EA9A3E"/>
              </a:buClr>
              <a:buSzPts val="1200"/>
              <a:buFont typeface="Arial"/>
              <a:buChar char="•"/>
            </a:pPr>
            <a:r>
              <a:rPr b="0" i="0" lang="en-US" sz="1200" u="none" cap="none" strike="noStrike">
                <a:solidFill>
                  <a:srgbClr val="0B1B47"/>
                </a:solidFill>
                <a:latin typeface="Arial"/>
                <a:ea typeface="Arial"/>
                <a:cs typeface="Arial"/>
                <a:sym typeface="Arial"/>
              </a:rPr>
              <a:t>AgilePM traite directement les risques communs liés aux projets, en incorporant un questionnaire d'approche projet permettant de comprendre les risques et de les atténuer.</a:t>
            </a:r>
            <a:endParaRPr/>
          </a:p>
          <a:p>
            <a:pPr indent="-342900" lvl="0" marL="342900" marR="0" rtl="0" algn="l">
              <a:lnSpc>
                <a:spcPct val="100000"/>
              </a:lnSpc>
              <a:spcBef>
                <a:spcPts val="240"/>
              </a:spcBef>
              <a:spcAft>
                <a:spcPts val="0"/>
              </a:spcAft>
              <a:buClr>
                <a:srgbClr val="EA9A3E"/>
              </a:buClr>
              <a:buSzPts val="1200"/>
              <a:buFont typeface="Arial"/>
              <a:buChar char="•"/>
            </a:pPr>
            <a:r>
              <a:rPr b="0" i="0" lang="en-US" sz="1200" u="none" cap="none" strike="noStrike">
                <a:solidFill>
                  <a:srgbClr val="0B1B47"/>
                </a:solidFill>
                <a:latin typeface="Arial"/>
                <a:ea typeface="Arial"/>
                <a:cs typeface="Arial"/>
                <a:sym typeface="Arial"/>
              </a:rPr>
              <a:t>Un des principes fondamentaux du cadre de référence est de ne jamais compromettre la qualité.</a:t>
            </a:r>
            <a:endParaRPr/>
          </a:p>
        </p:txBody>
      </p:sp>
      <p:sp>
        <p:nvSpPr>
          <p:cNvPr id="137" name="Google Shape;137;p10"/>
          <p:cNvSpPr txBox="1"/>
          <p:nvPr/>
        </p:nvSpPr>
        <p:spPr>
          <a:xfrm>
            <a:off x="1298575" y="1408112"/>
            <a:ext cx="3619500" cy="2968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B1B47"/>
              </a:buClr>
              <a:buSzPts val="1200"/>
              <a:buFont typeface="Arial"/>
              <a:buNone/>
            </a:pPr>
            <a:r>
              <a:rPr b="1" i="0" lang="en-US" sz="1200" u="none">
                <a:solidFill>
                  <a:srgbClr val="0B1B47"/>
                </a:solidFill>
                <a:latin typeface="Arial"/>
                <a:ea typeface="Arial"/>
                <a:cs typeface="Arial"/>
                <a:sym typeface="Arial"/>
              </a:rPr>
              <a:t>Qualité, gouvernance et gestion des risques:</a:t>
            </a:r>
            <a:endParaRPr/>
          </a:p>
        </p:txBody>
      </p:sp>
      <p:sp>
        <p:nvSpPr>
          <p:cNvPr id="138" name="Google Shape;138;p10"/>
          <p:cNvSpPr/>
          <p:nvPr/>
        </p:nvSpPr>
        <p:spPr>
          <a:xfrm>
            <a:off x="457200" y="1211262"/>
            <a:ext cx="725487" cy="688975"/>
          </a:xfrm>
          <a:prstGeom prst="ellipse">
            <a:avLst/>
          </a:prstGeom>
          <a:solidFill>
            <a:srgbClr val="F79646"/>
          </a:solidFill>
          <a:ln>
            <a:noFill/>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39" name="Google Shape;139;p10"/>
          <p:cNvSpPr txBox="1"/>
          <p:nvPr/>
        </p:nvSpPr>
        <p:spPr>
          <a:xfrm>
            <a:off x="622300" y="1282700"/>
            <a:ext cx="395287" cy="54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4</a:t>
            </a:r>
            <a:endParaRPr/>
          </a:p>
        </p:txBody>
      </p:sp>
      <p:sp>
        <p:nvSpPr>
          <p:cNvPr id="140" name="Google Shape;140;p10"/>
          <p:cNvSpPr txBox="1"/>
          <p:nvPr>
            <p:ph type="title"/>
          </p:nvPr>
        </p:nvSpPr>
        <p:spPr>
          <a:xfrm>
            <a:off x="481012" y="592137"/>
            <a:ext cx="8181975" cy="5349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Arial"/>
              <a:buNone/>
            </a:pPr>
            <a:r>
              <a:rPr b="0" i="0" lang="en-US" sz="2400" u="none">
                <a:solidFill>
                  <a:srgbClr val="558ED5"/>
                </a:solidFill>
                <a:latin typeface="Arial"/>
                <a:ea typeface="Arial"/>
                <a:cs typeface="Arial"/>
                <a:sym typeface="Arial"/>
              </a:rPr>
              <a:t>Pourquoi AgilePM?</a:t>
            </a:r>
            <a:endParaRPr/>
          </a:p>
        </p:txBody>
      </p:sp>
      <p:sp>
        <p:nvSpPr>
          <p:cNvPr id="141" name="Google Shape;141;p10"/>
          <p:cNvSpPr/>
          <p:nvPr/>
        </p:nvSpPr>
        <p:spPr>
          <a:xfrm>
            <a:off x="1084262" y="3057525"/>
            <a:ext cx="7626350" cy="433387"/>
          </a:xfrm>
          <a:prstGeom prst="roundRect">
            <a:avLst>
              <a:gd fmla="val 16667" name="adj"/>
            </a:avLst>
          </a:prstGeom>
          <a:gradFill>
            <a:gsLst>
              <a:gs pos="0">
                <a:srgbClr val="3F80CD"/>
              </a:gs>
              <a:gs pos="100000">
                <a:srgbClr val="9BC1FF"/>
              </a:gs>
            </a:gsLst>
            <a:lin ang="16200000" scaled="0"/>
          </a:gra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42" name="Google Shape;142;p10"/>
          <p:cNvSpPr txBox="1"/>
          <p:nvPr/>
        </p:nvSpPr>
        <p:spPr>
          <a:xfrm>
            <a:off x="1206500" y="3587750"/>
            <a:ext cx="7253287" cy="7635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B1B47"/>
              </a:buClr>
              <a:buSzPts val="1200"/>
              <a:buFont typeface="Arial"/>
              <a:buChar char="•"/>
            </a:pPr>
            <a:r>
              <a:rPr b="0" i="0" lang="en-US" sz="1200" u="none">
                <a:solidFill>
                  <a:srgbClr val="0B1B47"/>
                </a:solidFill>
                <a:latin typeface="Arial"/>
                <a:ea typeface="Arial"/>
                <a:cs typeface="Arial"/>
                <a:sym typeface="Arial"/>
              </a:rPr>
              <a:t>Prioritisation MoSCoW </a:t>
            </a:r>
            <a:endParaRPr/>
          </a:p>
          <a:p>
            <a:pPr indent="-342900" lvl="0" marL="342900" marR="0" rtl="0" algn="l">
              <a:lnSpc>
                <a:spcPct val="100000"/>
              </a:lnSpc>
              <a:spcBef>
                <a:spcPts val="240"/>
              </a:spcBef>
              <a:spcAft>
                <a:spcPts val="0"/>
              </a:spcAft>
              <a:buClr>
                <a:srgbClr val="0B1B47"/>
              </a:buClr>
              <a:buSzPts val="1200"/>
              <a:buFont typeface="Arial"/>
              <a:buChar char="•"/>
            </a:pPr>
            <a:r>
              <a:rPr b="0" i="0" lang="en-US" sz="1200" u="none">
                <a:solidFill>
                  <a:srgbClr val="0B1B47"/>
                </a:solidFill>
                <a:latin typeface="Arial"/>
                <a:ea typeface="Arial"/>
                <a:cs typeface="Arial"/>
                <a:sym typeface="Arial"/>
              </a:rPr>
              <a:t>Timeboxing</a:t>
            </a:r>
            <a:endParaRPr/>
          </a:p>
          <a:p>
            <a:pPr indent="-342900" lvl="0" marL="342900" marR="0" rtl="0" algn="l">
              <a:lnSpc>
                <a:spcPct val="100000"/>
              </a:lnSpc>
              <a:spcBef>
                <a:spcPts val="240"/>
              </a:spcBef>
              <a:spcAft>
                <a:spcPts val="0"/>
              </a:spcAft>
              <a:buClr>
                <a:srgbClr val="0B1B47"/>
              </a:buClr>
              <a:buSzPts val="1200"/>
              <a:buFont typeface="Arial"/>
              <a:buChar char="•"/>
            </a:pPr>
            <a:r>
              <a:rPr b="0" i="0" lang="en-US" sz="1200" u="none">
                <a:solidFill>
                  <a:srgbClr val="0B1B47"/>
                </a:solidFill>
                <a:latin typeface="Arial"/>
                <a:ea typeface="Arial"/>
                <a:cs typeface="Arial"/>
                <a:sym typeface="Arial"/>
              </a:rPr>
              <a:t>Développement itératif</a:t>
            </a:r>
            <a:endParaRPr/>
          </a:p>
        </p:txBody>
      </p:sp>
      <p:sp>
        <p:nvSpPr>
          <p:cNvPr id="143" name="Google Shape;143;p10"/>
          <p:cNvSpPr txBox="1"/>
          <p:nvPr/>
        </p:nvSpPr>
        <p:spPr>
          <a:xfrm>
            <a:off x="1322387" y="3125787"/>
            <a:ext cx="734060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B1B47"/>
              </a:buClr>
              <a:buSzPts val="1200"/>
              <a:buFont typeface="Arial"/>
              <a:buNone/>
            </a:pPr>
            <a:r>
              <a:rPr b="1" i="0" lang="en-US" sz="1200" u="none">
                <a:solidFill>
                  <a:srgbClr val="0B1B47"/>
                </a:solidFill>
                <a:latin typeface="Arial"/>
                <a:ea typeface="Arial"/>
                <a:cs typeface="Arial"/>
                <a:sym typeface="Arial"/>
              </a:rPr>
              <a:t>Pratiques </a:t>
            </a:r>
            <a:r>
              <a:rPr b="1" lang="en-US" sz="1200">
                <a:solidFill>
                  <a:srgbClr val="0B1B47"/>
                </a:solidFill>
              </a:rPr>
              <a:t>A</a:t>
            </a:r>
            <a:r>
              <a:rPr b="1" i="0" lang="en-US" sz="1200" u="none">
                <a:solidFill>
                  <a:srgbClr val="0B1B47"/>
                </a:solidFill>
                <a:latin typeface="Arial"/>
                <a:ea typeface="Arial"/>
                <a:cs typeface="Arial"/>
                <a:sym typeface="Arial"/>
              </a:rPr>
              <a:t>giles populaires incorporées pour soutenir le développement de solutions efficaces:</a:t>
            </a:r>
            <a:endParaRPr/>
          </a:p>
        </p:txBody>
      </p:sp>
      <p:sp>
        <p:nvSpPr>
          <p:cNvPr id="144" name="Google Shape;144;p10"/>
          <p:cNvSpPr/>
          <p:nvPr/>
        </p:nvSpPr>
        <p:spPr>
          <a:xfrm>
            <a:off x="481012" y="2928937"/>
            <a:ext cx="725487" cy="690562"/>
          </a:xfrm>
          <a:prstGeom prst="ellipse">
            <a:avLst/>
          </a:prstGeom>
          <a:solidFill>
            <a:srgbClr val="F79646"/>
          </a:solidFill>
          <a:ln>
            <a:noFill/>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45" name="Google Shape;145;p10"/>
          <p:cNvSpPr txBox="1"/>
          <p:nvPr/>
        </p:nvSpPr>
        <p:spPr>
          <a:xfrm>
            <a:off x="623887" y="3000375"/>
            <a:ext cx="395287" cy="5476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5</a:t>
            </a:r>
            <a:endParaRPr/>
          </a:p>
        </p:txBody>
      </p:sp>
      <p:sp>
        <p:nvSpPr>
          <p:cNvPr id="146" name="Google Shape;146;p10"/>
          <p:cNvSpPr/>
          <p:nvPr/>
        </p:nvSpPr>
        <p:spPr>
          <a:xfrm>
            <a:off x="1060450" y="4418012"/>
            <a:ext cx="7626350" cy="433387"/>
          </a:xfrm>
          <a:prstGeom prst="roundRect">
            <a:avLst>
              <a:gd fmla="val 16667" name="adj"/>
            </a:avLst>
          </a:prstGeom>
          <a:gradFill>
            <a:gsLst>
              <a:gs pos="0">
                <a:srgbClr val="3F80CD"/>
              </a:gs>
              <a:gs pos="100000">
                <a:srgbClr val="9BC1FF"/>
              </a:gs>
            </a:gsLst>
            <a:lin ang="16200000" scaled="0"/>
          </a:gra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47" name="Google Shape;147;p10"/>
          <p:cNvSpPr txBox="1"/>
          <p:nvPr/>
        </p:nvSpPr>
        <p:spPr>
          <a:xfrm>
            <a:off x="1182687" y="4979987"/>
            <a:ext cx="7626350" cy="4079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B1B47"/>
              </a:buClr>
              <a:buSzPts val="1200"/>
              <a:buFont typeface="Arial"/>
              <a:buChar char="•"/>
            </a:pPr>
            <a:r>
              <a:rPr b="0" i="0" lang="en-US" sz="1200" u="none">
                <a:solidFill>
                  <a:srgbClr val="0B1B47"/>
                </a:solidFill>
                <a:latin typeface="Arial"/>
                <a:ea typeface="Arial"/>
                <a:cs typeface="Arial"/>
                <a:sym typeface="Arial"/>
              </a:rPr>
              <a:t>AgilePM a été conçu de manière pragmatique pour fonctionner avec des approches de gestion de projet plus structurée telles que PRINCE2® et peut être intégré dans des processus qualité tels que ISO9001.</a:t>
            </a:r>
            <a:endParaRPr/>
          </a:p>
        </p:txBody>
      </p:sp>
      <p:sp>
        <p:nvSpPr>
          <p:cNvPr id="148" name="Google Shape;148;p10"/>
          <p:cNvSpPr txBox="1"/>
          <p:nvPr/>
        </p:nvSpPr>
        <p:spPr>
          <a:xfrm>
            <a:off x="1298575" y="4486275"/>
            <a:ext cx="3619500" cy="2968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B1B47"/>
              </a:buClr>
              <a:buSzPts val="1200"/>
              <a:buFont typeface="Arial"/>
              <a:buNone/>
            </a:pPr>
            <a:r>
              <a:rPr b="1" i="0" lang="en-US" sz="1200" u="none">
                <a:solidFill>
                  <a:srgbClr val="0B1B47"/>
                </a:solidFill>
                <a:latin typeface="Arial"/>
                <a:ea typeface="Arial"/>
                <a:cs typeface="Arial"/>
                <a:sym typeface="Arial"/>
              </a:rPr>
              <a:t>S'intègre aux processus existants:</a:t>
            </a:r>
            <a:endParaRPr/>
          </a:p>
        </p:txBody>
      </p:sp>
      <p:sp>
        <p:nvSpPr>
          <p:cNvPr id="149" name="Google Shape;149;p10"/>
          <p:cNvSpPr/>
          <p:nvPr/>
        </p:nvSpPr>
        <p:spPr>
          <a:xfrm>
            <a:off x="457200" y="4289425"/>
            <a:ext cx="725487" cy="690562"/>
          </a:xfrm>
          <a:prstGeom prst="ellipse">
            <a:avLst/>
          </a:prstGeom>
          <a:solidFill>
            <a:srgbClr val="F79646"/>
          </a:solidFill>
          <a:ln>
            <a:noFill/>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50" name="Google Shape;150;p10"/>
          <p:cNvSpPr txBox="1"/>
          <p:nvPr/>
        </p:nvSpPr>
        <p:spPr>
          <a:xfrm>
            <a:off x="622300" y="4360862"/>
            <a:ext cx="395287" cy="5476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1"/>
          <p:cNvSpPr txBox="1"/>
          <p:nvPr>
            <p:ph type="title"/>
          </p:nvPr>
        </p:nvSpPr>
        <p:spPr>
          <a:xfrm>
            <a:off x="481012" y="592137"/>
            <a:ext cx="8181975" cy="534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58ED5"/>
              </a:buClr>
              <a:buSzPts val="2800"/>
              <a:buFont typeface="Arial"/>
              <a:buNone/>
            </a:pPr>
            <a:r>
              <a:rPr b="0" i="0" lang="en-US" sz="2800" u="none">
                <a:solidFill>
                  <a:srgbClr val="558ED5"/>
                </a:solidFill>
                <a:latin typeface="Arial"/>
                <a:ea typeface="Arial"/>
                <a:cs typeface="Arial"/>
                <a:sym typeface="Arial"/>
              </a:rPr>
              <a:t>Que couvrent les méthodes agiles?</a:t>
            </a:r>
            <a:endParaRPr/>
          </a:p>
        </p:txBody>
      </p:sp>
      <p:pic>
        <p:nvPicPr>
          <p:cNvPr id="156" name="Google Shape;156;p11"/>
          <p:cNvPicPr preferRelativeResize="0"/>
          <p:nvPr/>
        </p:nvPicPr>
        <p:blipFill rotWithShape="1">
          <a:blip r:embed="rId3">
            <a:alphaModFix/>
          </a:blip>
          <a:srcRect b="0" l="0" r="0" t="0"/>
          <a:stretch/>
        </p:blipFill>
        <p:spPr>
          <a:xfrm>
            <a:off x="690562" y="1566862"/>
            <a:ext cx="7762875" cy="372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Google Shape;161;p12"/>
          <p:cNvPicPr preferRelativeResize="0"/>
          <p:nvPr/>
        </p:nvPicPr>
        <p:blipFill rotWithShape="1">
          <a:blip r:embed="rId3">
            <a:alphaModFix/>
          </a:blip>
          <a:srcRect b="0" l="0" r="0" t="0"/>
          <a:stretch/>
        </p:blipFill>
        <p:spPr>
          <a:xfrm>
            <a:off x="0" y="1812925"/>
            <a:ext cx="9144000" cy="5045075"/>
          </a:xfrm>
          <a:prstGeom prst="rect">
            <a:avLst/>
          </a:prstGeom>
          <a:noFill/>
          <a:ln>
            <a:noFill/>
          </a:ln>
        </p:spPr>
      </p:pic>
      <p:pic>
        <p:nvPicPr>
          <p:cNvPr descr="C:\Users\Markc\Downloads\Agile Business Consortium logo 120dpi-RGB.jpg" id="162" name="Google Shape;162;p12"/>
          <p:cNvPicPr preferRelativeResize="0"/>
          <p:nvPr/>
        </p:nvPicPr>
        <p:blipFill rotWithShape="1">
          <a:blip r:embed="rId4">
            <a:alphaModFix/>
          </a:blip>
          <a:srcRect b="0" l="0" r="0" t="0"/>
          <a:stretch/>
        </p:blipFill>
        <p:spPr>
          <a:xfrm>
            <a:off x="6475412" y="615950"/>
            <a:ext cx="1674812" cy="1093787"/>
          </a:xfrm>
          <a:prstGeom prst="rect">
            <a:avLst/>
          </a:prstGeom>
          <a:noFill/>
          <a:ln>
            <a:noFill/>
          </a:ln>
        </p:spPr>
      </p:pic>
      <p:pic>
        <p:nvPicPr>
          <p:cNvPr descr="C:\Users\Markc\Downloads\AgilePM Logo.jpg" id="163" name="Google Shape;163;p12"/>
          <p:cNvPicPr preferRelativeResize="0"/>
          <p:nvPr/>
        </p:nvPicPr>
        <p:blipFill rotWithShape="1">
          <a:blip r:embed="rId5">
            <a:alphaModFix/>
          </a:blip>
          <a:srcRect b="0" l="0" r="0" t="0"/>
          <a:stretch/>
        </p:blipFill>
        <p:spPr>
          <a:xfrm>
            <a:off x="817562" y="927100"/>
            <a:ext cx="2619375" cy="679450"/>
          </a:xfrm>
          <a:prstGeom prst="rect">
            <a:avLst/>
          </a:prstGeom>
          <a:noFill/>
          <a:ln>
            <a:noFill/>
          </a:ln>
        </p:spPr>
      </p:pic>
      <p:sp>
        <p:nvSpPr>
          <p:cNvPr id="164" name="Google Shape;164;p12"/>
          <p:cNvSpPr txBox="1"/>
          <p:nvPr>
            <p:ph type="title"/>
          </p:nvPr>
        </p:nvSpPr>
        <p:spPr>
          <a:xfrm>
            <a:off x="817562" y="1808162"/>
            <a:ext cx="3886200" cy="5000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Formation et certification</a:t>
            </a:r>
            <a:endParaRPr/>
          </a:p>
        </p:txBody>
      </p:sp>
      <p:pic>
        <p:nvPicPr>
          <p:cNvPr descr="A close up of a sign&#10;&#10;Description automatically generated" id="165" name="Google Shape;165;p12"/>
          <p:cNvPicPr preferRelativeResize="0"/>
          <p:nvPr/>
        </p:nvPicPr>
        <p:blipFill rotWithShape="1">
          <a:blip r:embed="rId6">
            <a:alphaModFix/>
          </a:blip>
          <a:srcRect b="0" l="0" r="0" t="0"/>
          <a:stretch/>
        </p:blipFill>
        <p:spPr>
          <a:xfrm>
            <a:off x="5353050" y="4845050"/>
            <a:ext cx="1641475" cy="1641475"/>
          </a:xfrm>
          <a:prstGeom prst="rect">
            <a:avLst/>
          </a:prstGeom>
          <a:noFill/>
          <a:ln>
            <a:noFill/>
          </a:ln>
        </p:spPr>
      </p:pic>
      <p:pic>
        <p:nvPicPr>
          <p:cNvPr descr="A close up of a sign&#10;&#10;Description automatically generated" id="166" name="Google Shape;166;p12"/>
          <p:cNvPicPr preferRelativeResize="0"/>
          <p:nvPr/>
        </p:nvPicPr>
        <p:blipFill rotWithShape="1">
          <a:blip r:embed="rId7">
            <a:alphaModFix/>
          </a:blip>
          <a:srcRect b="0" l="0" r="0" t="0"/>
          <a:stretch/>
        </p:blipFill>
        <p:spPr>
          <a:xfrm>
            <a:off x="7148512" y="4845050"/>
            <a:ext cx="1641475" cy="1641475"/>
          </a:xfrm>
          <a:prstGeom prst="rect">
            <a:avLst/>
          </a:prstGeom>
          <a:noFill/>
          <a:ln>
            <a:noFill/>
          </a:ln>
        </p:spPr>
      </p:pic>
      <p:sp>
        <p:nvSpPr>
          <p:cNvPr id="167" name="Google Shape;167;p12"/>
          <p:cNvSpPr/>
          <p:nvPr/>
        </p:nvSpPr>
        <p:spPr>
          <a:xfrm>
            <a:off x="0" y="5349875"/>
            <a:ext cx="4416425" cy="631825"/>
          </a:xfrm>
          <a:prstGeom prst="roundRect">
            <a:avLst>
              <a:gd fmla="val 16667" name="adj"/>
            </a:avLst>
          </a:prstGeom>
          <a:solidFill>
            <a:srgbClr val="609CD2"/>
          </a:soli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68" name="Google Shape;168;p12"/>
          <p:cNvSpPr txBox="1"/>
          <p:nvPr/>
        </p:nvSpPr>
        <p:spPr>
          <a:xfrm>
            <a:off x="0" y="5470525"/>
            <a:ext cx="4416425" cy="3905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Helvetica Neue"/>
              <a:buNone/>
            </a:pPr>
            <a:r>
              <a:rPr b="0" i="0" lang="en-US" sz="2000" u="none">
                <a:solidFill>
                  <a:schemeClr val="lt1"/>
                </a:solidFill>
                <a:latin typeface="Helvetica Neue"/>
                <a:ea typeface="Helvetica Neue"/>
                <a:cs typeface="Helvetica Neue"/>
                <a:sym typeface="Helvetica Neue"/>
              </a:rPr>
              <a:t>100,000 examens depuis 2011!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13"/>
          <p:cNvPicPr preferRelativeResize="0"/>
          <p:nvPr/>
        </p:nvPicPr>
        <p:blipFill rotWithShape="1">
          <a:blip r:embed="rId3">
            <a:alphaModFix/>
          </a:blip>
          <a:srcRect b="0" l="0" r="9317" t="0"/>
          <a:stretch/>
        </p:blipFill>
        <p:spPr>
          <a:xfrm>
            <a:off x="2617787" y="696912"/>
            <a:ext cx="3908425" cy="4398962"/>
          </a:xfrm>
          <a:prstGeom prst="rect">
            <a:avLst/>
          </a:prstGeom>
          <a:noFill/>
          <a:ln>
            <a:noFill/>
          </a:ln>
        </p:spPr>
      </p:pic>
      <p:sp>
        <p:nvSpPr>
          <p:cNvPr id="174" name="Google Shape;174;p13"/>
          <p:cNvSpPr/>
          <p:nvPr/>
        </p:nvSpPr>
        <p:spPr>
          <a:xfrm>
            <a:off x="649287" y="1543050"/>
            <a:ext cx="2684462" cy="1035050"/>
          </a:xfrm>
          <a:prstGeom prst="roundRect">
            <a:avLst>
              <a:gd fmla="val 16667" name="adj"/>
            </a:avLst>
          </a:prstGeom>
          <a:solidFill>
            <a:schemeClr val="lt1"/>
          </a:solidFill>
          <a:ln cap="flat" cmpd="sng" w="9525">
            <a:solidFill>
              <a:srgbClr val="0D98A7"/>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D98A7"/>
              </a:buClr>
              <a:buSzPts val="1400"/>
              <a:buFont typeface="Arial"/>
              <a:buNone/>
            </a:pPr>
            <a:r>
              <a:rPr b="1" i="0" lang="en-US" sz="1400" u="none">
                <a:solidFill>
                  <a:srgbClr val="0D98A7"/>
                </a:solidFill>
                <a:latin typeface="Arial"/>
                <a:ea typeface="Arial"/>
                <a:cs typeface="Arial"/>
                <a:sym typeface="Arial"/>
              </a:rPr>
              <a:t>Actuel ou futur chef de projet</a:t>
            </a:r>
            <a:br>
              <a:rPr b="1" i="0" lang="en-US" sz="1400" u="none">
                <a:solidFill>
                  <a:srgbClr val="0D98A7"/>
                </a:solidFill>
                <a:latin typeface="Arial"/>
                <a:ea typeface="Arial"/>
                <a:cs typeface="Arial"/>
                <a:sym typeface="Arial"/>
              </a:rPr>
            </a:br>
            <a:r>
              <a:rPr b="0" i="0" lang="en-US" sz="1400" u="none">
                <a:solidFill>
                  <a:srgbClr val="0D98A7"/>
                </a:solidFill>
                <a:latin typeface="Arial"/>
                <a:ea typeface="Arial"/>
                <a:cs typeface="Arial"/>
                <a:sym typeface="Arial"/>
              </a:rPr>
              <a:t>(junior &amp; senior)</a:t>
            </a:r>
            <a:endParaRPr/>
          </a:p>
        </p:txBody>
      </p:sp>
      <p:sp>
        <p:nvSpPr>
          <p:cNvPr id="175" name="Google Shape;175;p13"/>
          <p:cNvSpPr/>
          <p:nvPr/>
        </p:nvSpPr>
        <p:spPr>
          <a:xfrm>
            <a:off x="1276350" y="3919537"/>
            <a:ext cx="1866900" cy="1035050"/>
          </a:xfrm>
          <a:prstGeom prst="roundRect">
            <a:avLst>
              <a:gd fmla="val 16667" name="adj"/>
            </a:avLst>
          </a:prstGeom>
          <a:solidFill>
            <a:schemeClr val="lt1"/>
          </a:solidFill>
          <a:ln cap="flat" cmpd="sng" w="9525">
            <a:solidFill>
              <a:srgbClr val="0D98A7"/>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D98A7"/>
              </a:buClr>
              <a:buSzPts val="1400"/>
              <a:buFont typeface="Arial"/>
              <a:buNone/>
            </a:pPr>
            <a:r>
              <a:rPr b="0" i="0" lang="en-US" sz="1400" u="none">
                <a:solidFill>
                  <a:srgbClr val="0D98A7"/>
                </a:solidFill>
                <a:latin typeface="Arial"/>
                <a:ea typeface="Arial"/>
                <a:cs typeface="Arial"/>
                <a:sym typeface="Arial"/>
              </a:rPr>
              <a:t>Convient à un large éventail de secteurs et industries</a:t>
            </a:r>
            <a:endParaRPr/>
          </a:p>
        </p:txBody>
      </p:sp>
      <p:sp>
        <p:nvSpPr>
          <p:cNvPr id="176" name="Google Shape;176;p13"/>
          <p:cNvSpPr/>
          <p:nvPr/>
        </p:nvSpPr>
        <p:spPr>
          <a:xfrm>
            <a:off x="5303837" y="4110037"/>
            <a:ext cx="3165475" cy="1195387"/>
          </a:xfrm>
          <a:prstGeom prst="roundRect">
            <a:avLst>
              <a:gd fmla="val 16667" name="adj"/>
            </a:avLst>
          </a:prstGeom>
          <a:solidFill>
            <a:schemeClr val="lt1"/>
          </a:solidFill>
          <a:ln cap="flat" cmpd="sng" w="9525">
            <a:solidFill>
              <a:srgbClr val="0D98A7"/>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D98A7"/>
              </a:buClr>
              <a:buSzPts val="1400"/>
              <a:buFont typeface="Arial"/>
              <a:buNone/>
            </a:pPr>
            <a:r>
              <a:rPr b="0" i="0" lang="en-US" sz="1400" u="none">
                <a:solidFill>
                  <a:srgbClr val="0D98A7"/>
                </a:solidFill>
                <a:latin typeface="Arial"/>
                <a:ea typeface="Arial"/>
                <a:cs typeface="Arial"/>
                <a:sym typeface="Arial"/>
              </a:rPr>
              <a:t>Particulièrement bien adapté aux projets volatils et innovants, où le périmètre est plus susceptible de changer (par exemple le développement de logiciels)</a:t>
            </a:r>
            <a:endParaRPr/>
          </a:p>
        </p:txBody>
      </p:sp>
      <p:sp>
        <p:nvSpPr>
          <p:cNvPr id="177" name="Google Shape;177;p13"/>
          <p:cNvSpPr/>
          <p:nvPr/>
        </p:nvSpPr>
        <p:spPr>
          <a:xfrm>
            <a:off x="6630987" y="2262187"/>
            <a:ext cx="2030412" cy="1035050"/>
          </a:xfrm>
          <a:prstGeom prst="roundRect">
            <a:avLst>
              <a:gd fmla="val 16667" name="adj"/>
            </a:avLst>
          </a:prstGeom>
          <a:solidFill>
            <a:schemeClr val="lt1"/>
          </a:solidFill>
          <a:ln cap="flat" cmpd="sng" w="9525">
            <a:solidFill>
              <a:srgbClr val="0D98A7"/>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D98A7"/>
              </a:buClr>
              <a:buSzPts val="1400"/>
              <a:buFont typeface="Arial"/>
              <a:buNone/>
            </a:pPr>
            <a:r>
              <a:rPr b="1" i="0" lang="en-US" sz="1400" u="none">
                <a:solidFill>
                  <a:srgbClr val="0D98A7"/>
                </a:solidFill>
                <a:latin typeface="Arial"/>
                <a:ea typeface="Arial"/>
                <a:cs typeface="Arial"/>
                <a:sym typeface="Arial"/>
              </a:rPr>
              <a:t>Support projet </a:t>
            </a:r>
            <a:br>
              <a:rPr b="1" i="0" lang="en-US" sz="1400" u="none">
                <a:solidFill>
                  <a:srgbClr val="0D98A7"/>
                </a:solidFill>
                <a:latin typeface="Arial"/>
                <a:ea typeface="Arial"/>
                <a:cs typeface="Arial"/>
                <a:sym typeface="Arial"/>
              </a:rPr>
            </a:br>
            <a:r>
              <a:rPr b="0" i="0" lang="en-US" sz="1400" u="none">
                <a:solidFill>
                  <a:srgbClr val="0D98A7"/>
                </a:solidFill>
                <a:latin typeface="Arial"/>
                <a:ea typeface="Arial"/>
                <a:cs typeface="Arial"/>
                <a:sym typeface="Arial"/>
              </a:rPr>
              <a:t>(ex: membres de l’équipe, développeurs)</a:t>
            </a:r>
            <a:endParaRPr/>
          </a:p>
        </p:txBody>
      </p:sp>
      <p:sp>
        <p:nvSpPr>
          <p:cNvPr id="178" name="Google Shape;178;p13"/>
          <p:cNvSpPr txBox="1"/>
          <p:nvPr>
            <p:ph type="title"/>
          </p:nvPr>
        </p:nvSpPr>
        <p:spPr>
          <a:xfrm>
            <a:off x="457200" y="696912"/>
            <a:ext cx="8229600" cy="42703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Public cible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14"/>
          <p:cNvSpPr txBox="1"/>
          <p:nvPr>
            <p:ph type="title"/>
          </p:nvPr>
        </p:nvSpPr>
        <p:spPr>
          <a:xfrm>
            <a:off x="457200" y="412750"/>
            <a:ext cx="8229600" cy="4746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F91CD"/>
              </a:buClr>
              <a:buSzPts val="2400"/>
              <a:buFont typeface="Helvetica Neue"/>
              <a:buNone/>
            </a:pPr>
            <a:r>
              <a:rPr b="0" i="0" lang="en-US" sz="2400" u="none">
                <a:solidFill>
                  <a:srgbClr val="4F91CD"/>
                </a:solidFill>
                <a:latin typeface="Helvetica Neue"/>
                <a:ea typeface="Helvetica Neue"/>
                <a:cs typeface="Helvetica Neue"/>
                <a:sym typeface="Helvetica Neue"/>
              </a:rPr>
              <a:t>Bénéfices pour les individus</a:t>
            </a:r>
            <a:endParaRPr/>
          </a:p>
        </p:txBody>
      </p:sp>
      <p:sp>
        <p:nvSpPr>
          <p:cNvPr id="184" name="Google Shape;184;p14"/>
          <p:cNvSpPr txBox="1"/>
          <p:nvPr>
            <p:ph idx="1" type="body"/>
          </p:nvPr>
        </p:nvSpPr>
        <p:spPr>
          <a:xfrm>
            <a:off x="457200" y="1028700"/>
            <a:ext cx="8150225" cy="45259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Effectuez des changements plus rapides, rentables et à faible risque en mettant en œuvre une approche éprouvée de la gestion de projet </a:t>
            </a:r>
            <a:r>
              <a:rPr lang="en-US" sz="1400">
                <a:latin typeface="Helvetica Neue"/>
                <a:ea typeface="Helvetica Neue"/>
                <a:cs typeface="Helvetica Neue"/>
                <a:sym typeface="Helvetica Neue"/>
              </a:rPr>
              <a:t>A</a:t>
            </a:r>
            <a:r>
              <a:rPr b="0" i="0" lang="en-US" sz="1400" u="none" cap="none" strike="noStrike">
                <a:solidFill>
                  <a:srgbClr val="0B1B47"/>
                </a:solidFill>
                <a:latin typeface="Helvetica Neue"/>
                <a:ea typeface="Helvetica Neue"/>
                <a:cs typeface="Helvetica Neue"/>
                <a:sym typeface="Helvetica Neue"/>
              </a:rPr>
              <a:t>gile.</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Comprendre le contexte agile dans la gestion de projet et les différences par rapport aux approches traditionnelles / alternatives.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Se munir d’outils, des principes, concepts et processus de base nécessaires à la réussite de projets agiles.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Apprendre à appliquer l'approche DSDM aux projets.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Renforcer la communication et les compétences d'engagement des parties prenantes; critique pour la réussite des projets.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Clarifier les différents styles de Management nécessaires pour réussir un projet </a:t>
            </a:r>
            <a:r>
              <a:rPr lang="en-US" sz="1400">
                <a:latin typeface="Helvetica Neue"/>
                <a:ea typeface="Helvetica Neue"/>
                <a:cs typeface="Helvetica Neue"/>
                <a:sym typeface="Helvetica Neue"/>
              </a:rPr>
              <a:t>A</a:t>
            </a:r>
            <a:r>
              <a:rPr b="0" i="0" lang="en-US" sz="1400" u="none" cap="none" strike="noStrike">
                <a:solidFill>
                  <a:srgbClr val="0B1B47"/>
                </a:solidFill>
                <a:latin typeface="Helvetica Neue"/>
                <a:ea typeface="Helvetica Neue"/>
                <a:cs typeface="Helvetica Neue"/>
                <a:sym typeface="Helvetica Neue"/>
              </a:rPr>
              <a:t>gile par rapport au projet traditionnel et être en mesure de les adapter à la situation.</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Adopter une approche de développement évolutif pour des solutions plus efficaces.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Aider les entreprises à livrer efficacement, à moindre coût et à moindre risque, en validant en permanence les jalons du projet par rapport aux objectifs de l'entreprise.</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Implémenter une méthodologie Agile dans vos activités quotidiennes.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Devenir un membre informé d'une équipe de projet utilisant les pratiques DSDM et AgilePM.</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Améliorer votre CV et augmenter vos perspectives d'emploi.</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cap="none" strike="noStrike">
                <a:solidFill>
                  <a:srgbClr val="0B1B47"/>
                </a:solidFill>
                <a:latin typeface="Helvetica Neue"/>
                <a:ea typeface="Helvetica Neue"/>
                <a:cs typeface="Helvetica Neue"/>
                <a:sym typeface="Helvetica Neue"/>
              </a:rPr>
              <a:t>Les candidats certifiés reçoivent une adhésion gratuite d'un an à l'Agile Business Consortium.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15"/>
          <p:cNvSpPr txBox="1"/>
          <p:nvPr>
            <p:ph type="title"/>
          </p:nvPr>
        </p:nvSpPr>
        <p:spPr>
          <a:xfrm>
            <a:off x="457200" y="279400"/>
            <a:ext cx="8229600" cy="4746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F91CD"/>
              </a:buClr>
              <a:buSzPts val="2400"/>
              <a:buFont typeface="Helvetica Neue"/>
              <a:buNone/>
            </a:pPr>
            <a:r>
              <a:rPr b="0" i="0" lang="en-US" sz="2400" u="none">
                <a:solidFill>
                  <a:srgbClr val="4F91CD"/>
                </a:solidFill>
                <a:latin typeface="Helvetica Neue"/>
                <a:ea typeface="Helvetica Neue"/>
                <a:cs typeface="Helvetica Neue"/>
                <a:sym typeface="Helvetica Neue"/>
              </a:rPr>
              <a:t>Bénéfices pour les entreprises</a:t>
            </a:r>
            <a:endParaRPr/>
          </a:p>
        </p:txBody>
      </p:sp>
      <p:sp>
        <p:nvSpPr>
          <p:cNvPr id="190" name="Google Shape;190;p15"/>
          <p:cNvSpPr txBox="1"/>
          <p:nvPr/>
        </p:nvSpPr>
        <p:spPr>
          <a:xfrm>
            <a:off x="457200" y="873125"/>
            <a:ext cx="8350250" cy="562133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FF8C00"/>
              </a:buClr>
              <a:buSzPts val="1400"/>
              <a:buFont typeface="Noto Sans Symbols"/>
              <a:buChar char="❑"/>
            </a:pPr>
            <a:r>
              <a:rPr b="0" i="0" lang="en-US" sz="1400" u="none">
                <a:solidFill>
                  <a:srgbClr val="0B1B47"/>
                </a:solidFill>
                <a:latin typeface="Arial"/>
                <a:ea typeface="Arial"/>
                <a:cs typeface="Arial"/>
                <a:sym typeface="Arial"/>
              </a:rPr>
              <a:t>Délivre le changement plus rapidement et </a:t>
            </a:r>
            <a:r>
              <a:rPr b="0" i="0" lang="en-US" sz="1400" u="none">
                <a:solidFill>
                  <a:srgbClr val="0B1B47"/>
                </a:solidFill>
                <a:latin typeface="Helvetica Neue"/>
                <a:ea typeface="Helvetica Neue"/>
                <a:cs typeface="Helvetica Neue"/>
                <a:sym typeface="Helvetica Neue"/>
              </a:rPr>
              <a:t>plus efficacement en adoptant une approche éprouvée Agile Project Management; cadre de référence fondamental établi et mis au point régulièrement depuis plus de 20 ans. </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Offre un cadre d'entreprise agile structuré et évolutif basé sur des pratiques éprouvées.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Aide à trouver l’équilibre idéal entre les normes, la rigueur et la visibilité requises pour une bonne gestion de projet et le rythme rapide, le changement et l'autonomisation fournis par Agile.</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Couvre le cycle de vie complet du projet, de l’initiation à la clôture.</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S'assure que les rôles et les responsabilités sont clairement définis et alloués pour chaque personne participant au projet ou représentant tous les groupes de parties prenantes clés.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Qualité intégrée, contrôles de gouvernance et de gestion des risques pour assurer la viabilité continue du projet à différentes étapes du cycle de vie.</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Intègre et favorise l’usage des différentes pratiques agiles populaires pour soutenir le développement efficace de produits et de solutions.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Intègre un processus spécifique de gestion du changement pour assurer la prise en compte des besoins des utilisateurs finaux et des autres parties prenantes du projet.</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Permet d’améliorer la collaboration et la communication entre les équipes de projet et les autres parties prenantes.</a:t>
            </a:r>
            <a:endParaRPr/>
          </a:p>
          <a:p>
            <a:pPr indent="-342900" lvl="0" marL="342900" marR="0" rtl="0" algn="just">
              <a:lnSpc>
                <a:spcPct val="100000"/>
              </a:lnSpc>
              <a:spcBef>
                <a:spcPts val="280"/>
              </a:spcBef>
              <a:spcAft>
                <a:spcPts val="0"/>
              </a:spcAft>
              <a:buClr>
                <a:srgbClr val="FF8C00"/>
              </a:buClr>
              <a:buSzPts val="1400"/>
              <a:buFont typeface="Noto Sans Symbols"/>
              <a:buChar char="❑"/>
            </a:pPr>
            <a:r>
              <a:rPr b="0" i="0" lang="en-US" sz="1400" u="none">
                <a:solidFill>
                  <a:srgbClr val="0B1B47"/>
                </a:solidFill>
                <a:latin typeface="Helvetica Neue"/>
                <a:ea typeface="Helvetica Neue"/>
                <a:cs typeface="Helvetica Neue"/>
                <a:sym typeface="Helvetica Neue"/>
              </a:rPr>
              <a:t>Compl</a:t>
            </a:r>
            <a:r>
              <a:rPr lang="en-US">
                <a:solidFill>
                  <a:srgbClr val="0B1B47"/>
                </a:solidFill>
                <a:latin typeface="Helvetica Neue"/>
                <a:ea typeface="Helvetica Neue"/>
                <a:cs typeface="Helvetica Neue"/>
                <a:sym typeface="Helvetica Neue"/>
              </a:rPr>
              <a:t>è</a:t>
            </a:r>
            <a:r>
              <a:rPr b="0" i="0" lang="en-US" sz="1400" u="none">
                <a:solidFill>
                  <a:srgbClr val="0B1B47"/>
                </a:solidFill>
                <a:latin typeface="Helvetica Neue"/>
                <a:ea typeface="Helvetica Neue"/>
                <a:cs typeface="Helvetica Neue"/>
                <a:sym typeface="Helvetica Neue"/>
              </a:rPr>
              <a:t>te</a:t>
            </a:r>
            <a:r>
              <a:rPr lang="en-US">
                <a:solidFill>
                  <a:srgbClr val="0B1B47"/>
                </a:solidFill>
                <a:latin typeface="Helvetica Neue"/>
                <a:ea typeface="Helvetica Neue"/>
                <a:cs typeface="Helvetica Neue"/>
                <a:sym typeface="Helvetica Neue"/>
              </a:rPr>
              <a:t> </a:t>
            </a:r>
            <a:r>
              <a:rPr b="0" i="0" lang="en-US" sz="1400" u="none">
                <a:solidFill>
                  <a:srgbClr val="0B1B47"/>
                </a:solidFill>
                <a:latin typeface="Helvetica Neue"/>
                <a:ea typeface="Helvetica Neue"/>
                <a:cs typeface="Helvetica Neue"/>
                <a:sym typeface="Helvetica Neue"/>
              </a:rPr>
              <a:t>et fonctionne avec les processus d'entreprise existants tels que PRINCE2®, les processus de qualité et d'audit.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16"/>
          <p:cNvSpPr txBox="1"/>
          <p:nvPr>
            <p:ph type="title"/>
          </p:nvPr>
        </p:nvSpPr>
        <p:spPr>
          <a:xfrm>
            <a:off x="647700" y="703262"/>
            <a:ext cx="7848600" cy="534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58ED5"/>
              </a:buClr>
              <a:buSzPts val="2800"/>
              <a:buFont typeface="Helvetica Neue"/>
              <a:buNone/>
            </a:pPr>
            <a:r>
              <a:rPr b="0" i="0" lang="en-US" sz="2800" u="none">
                <a:solidFill>
                  <a:srgbClr val="558ED5"/>
                </a:solidFill>
                <a:latin typeface="Helvetica Neue"/>
                <a:ea typeface="Helvetica Neue"/>
                <a:cs typeface="Helvetica Neue"/>
                <a:sym typeface="Helvetica Neue"/>
              </a:rPr>
              <a:t>Le syllabus AgilePM</a:t>
            </a:r>
            <a:endParaRPr/>
          </a:p>
        </p:txBody>
      </p:sp>
      <p:sp>
        <p:nvSpPr>
          <p:cNvPr id="196" name="Google Shape;196;p16"/>
          <p:cNvSpPr txBox="1"/>
          <p:nvPr>
            <p:ph idx="1" type="body"/>
          </p:nvPr>
        </p:nvSpPr>
        <p:spPr>
          <a:xfrm>
            <a:off x="647700" y="1647825"/>
            <a:ext cx="7848600" cy="37893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EA9A3E"/>
              </a:buClr>
              <a:buSzPts val="2400"/>
              <a:buFont typeface="Helvetica Neue"/>
              <a:buChar char="•"/>
            </a:pPr>
            <a:r>
              <a:rPr b="0" i="0" lang="en-US" sz="2400" u="none" cap="none" strike="noStrike">
                <a:solidFill>
                  <a:srgbClr val="0B1B47"/>
                </a:solidFill>
                <a:latin typeface="Helvetica Neue"/>
                <a:ea typeface="Helvetica Neue"/>
                <a:cs typeface="Helvetica Neue"/>
                <a:sym typeface="Helvetica Neue"/>
              </a:rPr>
              <a:t>4 domaines clés:</a:t>
            </a:r>
            <a:endParaRPr/>
          </a:p>
          <a:p>
            <a:pPr indent="-171450" lvl="1" marL="742950" marR="0" rtl="0" algn="l">
              <a:lnSpc>
                <a:spcPct val="100000"/>
              </a:lnSpc>
              <a:spcBef>
                <a:spcPts val="360"/>
              </a:spcBef>
              <a:spcAft>
                <a:spcPts val="0"/>
              </a:spcAft>
              <a:buClr>
                <a:srgbClr val="EA9A3E"/>
              </a:buClr>
              <a:buSzPts val="1800"/>
              <a:buFont typeface="Arial"/>
              <a:buNone/>
            </a:pPr>
            <a:r>
              <a:t/>
            </a:r>
            <a:endParaRPr b="0" i="0" sz="1800" u="none" cap="none" strike="noStrike">
              <a:solidFill>
                <a:srgbClr val="0B1B47"/>
              </a:solidFill>
              <a:latin typeface="Helvetica Neue"/>
              <a:ea typeface="Helvetica Neue"/>
              <a:cs typeface="Helvetica Neue"/>
              <a:sym typeface="Helvetica Neue"/>
            </a:endParaRPr>
          </a:p>
          <a:p>
            <a:pPr indent="-285750" lvl="1" marL="742950" marR="0" rtl="0" algn="l">
              <a:lnSpc>
                <a:spcPct val="100000"/>
              </a:lnSpc>
              <a:spcBef>
                <a:spcPts val="440"/>
              </a:spcBef>
              <a:spcAft>
                <a:spcPts val="0"/>
              </a:spcAft>
              <a:buClr>
                <a:srgbClr val="EA9A3E"/>
              </a:buClr>
              <a:buSzPts val="2200"/>
              <a:buFont typeface="Arial"/>
              <a:buChar char="•"/>
            </a:pPr>
            <a:r>
              <a:rPr b="0" i="0" lang="en-US" sz="2200" u="none" cap="none" strike="noStrike">
                <a:solidFill>
                  <a:srgbClr val="0B1B47"/>
                </a:solidFill>
                <a:latin typeface="Helvetica Neue"/>
                <a:ea typeface="Helvetica Neue"/>
                <a:cs typeface="Helvetica Neue"/>
                <a:sym typeface="Helvetica Neue"/>
              </a:rPr>
              <a:t>Cycle de vie et Produits</a:t>
            </a:r>
            <a:endParaRPr/>
          </a:p>
          <a:p>
            <a:pPr indent="-171450" lvl="1" marL="742950" marR="0" rtl="0" algn="l">
              <a:lnSpc>
                <a:spcPct val="100000"/>
              </a:lnSpc>
              <a:spcBef>
                <a:spcPts val="360"/>
              </a:spcBef>
              <a:spcAft>
                <a:spcPts val="0"/>
              </a:spcAft>
              <a:buClr>
                <a:srgbClr val="EA9A3E"/>
              </a:buClr>
              <a:buSzPts val="1800"/>
              <a:buFont typeface="Arial"/>
              <a:buNone/>
            </a:pPr>
            <a:r>
              <a:t/>
            </a:r>
            <a:endParaRPr b="0" i="0" sz="1800" u="none" cap="none" strike="noStrike">
              <a:solidFill>
                <a:srgbClr val="0B1B47"/>
              </a:solidFill>
              <a:latin typeface="Helvetica Neue"/>
              <a:ea typeface="Helvetica Neue"/>
              <a:cs typeface="Helvetica Neue"/>
              <a:sym typeface="Helvetica Neue"/>
            </a:endParaRPr>
          </a:p>
          <a:p>
            <a:pPr indent="-285750" lvl="1" marL="742950" marR="0" rtl="0" algn="l">
              <a:lnSpc>
                <a:spcPct val="100000"/>
              </a:lnSpc>
              <a:spcBef>
                <a:spcPts val="440"/>
              </a:spcBef>
              <a:spcAft>
                <a:spcPts val="0"/>
              </a:spcAft>
              <a:buClr>
                <a:srgbClr val="EA9A3E"/>
              </a:buClr>
              <a:buSzPts val="2200"/>
              <a:buFont typeface="Arial"/>
              <a:buChar char="•"/>
            </a:pPr>
            <a:r>
              <a:rPr b="0" i="0" lang="en-US" sz="2200" u="none" cap="none" strike="noStrike">
                <a:solidFill>
                  <a:srgbClr val="0B1B47"/>
                </a:solidFill>
                <a:latin typeface="Arial"/>
                <a:ea typeface="Arial"/>
                <a:cs typeface="Arial"/>
                <a:sym typeface="Arial"/>
              </a:rPr>
              <a:t>Personnes et rôles</a:t>
            </a:r>
            <a:endParaRPr/>
          </a:p>
          <a:p>
            <a:pPr indent="-285750" lvl="1" marL="742950" marR="0" rtl="0" algn="l">
              <a:lnSpc>
                <a:spcPct val="100000"/>
              </a:lnSpc>
              <a:spcBef>
                <a:spcPts val="360"/>
              </a:spcBef>
              <a:spcAft>
                <a:spcPts val="0"/>
              </a:spcAft>
              <a:buClr>
                <a:srgbClr val="EA9A3E"/>
              </a:buClr>
              <a:buSzPts val="1800"/>
              <a:buFont typeface="Arial"/>
              <a:buNone/>
            </a:pPr>
            <a:r>
              <a:t/>
            </a:r>
            <a:endParaRPr b="0" i="0" sz="1800" u="none" cap="none" strike="noStrike">
              <a:solidFill>
                <a:srgbClr val="0B1B47"/>
              </a:solidFill>
              <a:latin typeface="Helvetica Neue"/>
              <a:ea typeface="Helvetica Neue"/>
              <a:cs typeface="Helvetica Neue"/>
              <a:sym typeface="Helvetica Neue"/>
            </a:endParaRPr>
          </a:p>
          <a:p>
            <a:pPr indent="-285750" lvl="1" marL="742950" marR="0" rtl="0" algn="l">
              <a:lnSpc>
                <a:spcPct val="100000"/>
              </a:lnSpc>
              <a:spcBef>
                <a:spcPts val="440"/>
              </a:spcBef>
              <a:spcAft>
                <a:spcPts val="0"/>
              </a:spcAft>
              <a:buClr>
                <a:srgbClr val="EA9A3E"/>
              </a:buClr>
              <a:buSzPts val="2200"/>
              <a:buFont typeface="Arial"/>
              <a:buChar char="•"/>
            </a:pPr>
            <a:r>
              <a:rPr b="0" i="0" lang="en-US" sz="2200" u="none" cap="none" strike="noStrike">
                <a:solidFill>
                  <a:srgbClr val="0B1B47"/>
                </a:solidFill>
                <a:latin typeface="Helvetica Neue"/>
                <a:ea typeface="Helvetica Neue"/>
                <a:cs typeface="Helvetica Neue"/>
                <a:sym typeface="Helvetica Neue"/>
              </a:rPr>
              <a:t>Techniques</a:t>
            </a:r>
            <a:endParaRPr/>
          </a:p>
          <a:p>
            <a:pPr indent="-171450" lvl="1" marL="742950" marR="0" rtl="0" algn="l">
              <a:lnSpc>
                <a:spcPct val="100000"/>
              </a:lnSpc>
              <a:spcBef>
                <a:spcPts val="360"/>
              </a:spcBef>
              <a:spcAft>
                <a:spcPts val="0"/>
              </a:spcAft>
              <a:buClr>
                <a:srgbClr val="EA9A3E"/>
              </a:buClr>
              <a:buSzPts val="1800"/>
              <a:buFont typeface="Arial"/>
              <a:buNone/>
            </a:pPr>
            <a:r>
              <a:t/>
            </a:r>
            <a:endParaRPr b="0" i="0" sz="1800" u="none" cap="none" strike="noStrike">
              <a:solidFill>
                <a:srgbClr val="0B1B47"/>
              </a:solidFill>
              <a:latin typeface="Helvetica Neue"/>
              <a:ea typeface="Helvetica Neue"/>
              <a:cs typeface="Helvetica Neue"/>
              <a:sym typeface="Helvetica Neue"/>
            </a:endParaRPr>
          </a:p>
          <a:p>
            <a:pPr indent="-285750" lvl="1" marL="742950" marR="0" rtl="0" algn="l">
              <a:lnSpc>
                <a:spcPct val="100000"/>
              </a:lnSpc>
              <a:spcBef>
                <a:spcPts val="440"/>
              </a:spcBef>
              <a:spcAft>
                <a:spcPts val="0"/>
              </a:spcAft>
              <a:buClr>
                <a:srgbClr val="EA9A3E"/>
              </a:buClr>
              <a:buSzPts val="2200"/>
              <a:buFont typeface="Arial"/>
              <a:buChar char="•"/>
            </a:pPr>
            <a:r>
              <a:rPr b="0" i="0" lang="en-US" sz="2200" u="none" cap="none" strike="noStrike">
                <a:solidFill>
                  <a:srgbClr val="0B1B47"/>
                </a:solidFill>
                <a:latin typeface="Helvetica Neue"/>
                <a:ea typeface="Helvetica Neue"/>
                <a:cs typeface="Helvetica Neue"/>
                <a:sym typeface="Helvetica Neue"/>
              </a:rPr>
              <a:t>Planification et Contrôle</a:t>
            </a:r>
            <a:endParaRPr/>
          </a:p>
        </p:txBody>
      </p:sp>
      <p:pic>
        <p:nvPicPr>
          <p:cNvPr id="197" name="Google Shape;197;p16"/>
          <p:cNvPicPr preferRelativeResize="0"/>
          <p:nvPr/>
        </p:nvPicPr>
        <p:blipFill rotWithShape="1">
          <a:blip r:embed="rId4">
            <a:alphaModFix/>
          </a:blip>
          <a:srcRect b="0" l="0" r="0" t="0"/>
          <a:stretch/>
        </p:blipFill>
        <p:spPr>
          <a:xfrm rot="-420000">
            <a:off x="5443537" y="1546225"/>
            <a:ext cx="2495550" cy="35258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17"/>
          <p:cNvSpPr txBox="1"/>
          <p:nvPr>
            <p:ph type="title"/>
          </p:nvPr>
        </p:nvSpPr>
        <p:spPr>
          <a:xfrm>
            <a:off x="457200" y="719137"/>
            <a:ext cx="8229600" cy="5222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800"/>
              <a:buFont typeface="Helvetica Neue"/>
              <a:buNone/>
            </a:pPr>
            <a:r>
              <a:rPr b="0" i="0" lang="en-US" sz="2800" u="none">
                <a:solidFill>
                  <a:srgbClr val="558ED5"/>
                </a:solidFill>
                <a:latin typeface="Helvetica Neue"/>
                <a:ea typeface="Helvetica Neue"/>
                <a:cs typeface="Helvetica Neue"/>
                <a:sym typeface="Helvetica Neue"/>
              </a:rPr>
              <a:t>Examens AgilePM</a:t>
            </a:r>
            <a:endParaRPr/>
          </a:p>
        </p:txBody>
      </p:sp>
      <p:graphicFrame>
        <p:nvGraphicFramePr>
          <p:cNvPr id="203" name="Google Shape;203;p17"/>
          <p:cNvGraphicFramePr/>
          <p:nvPr/>
        </p:nvGraphicFramePr>
        <p:xfrm>
          <a:off x="847725" y="1638300"/>
          <a:ext cx="3000000" cy="3000000"/>
        </p:xfrm>
        <a:graphic>
          <a:graphicData uri="http://schemas.openxmlformats.org/drawingml/2006/table">
            <a:tbl>
              <a:tblPr>
                <a:noFill/>
                <a:tableStyleId>{6290F0C0-B2A6-4287-8664-B6370E3D212A}</a:tableStyleId>
              </a:tblPr>
              <a:tblGrid>
                <a:gridCol w="3700450"/>
                <a:gridCol w="3700450"/>
              </a:tblGrid>
              <a:tr h="487350">
                <a:tc>
                  <a:txBody>
                    <a:bodyPr/>
                    <a:lstStyle/>
                    <a:p>
                      <a:pPr indent="0" lvl="0" marL="0" marR="0" rtl="0" algn="ctr">
                        <a:lnSpc>
                          <a:spcPct val="100000"/>
                        </a:lnSpc>
                        <a:spcBef>
                          <a:spcPts val="0"/>
                        </a:spcBef>
                        <a:spcAft>
                          <a:spcPts val="0"/>
                        </a:spcAft>
                        <a:buClr>
                          <a:srgbClr val="FFFFFF"/>
                        </a:buClr>
                        <a:buSzPts val="1600"/>
                        <a:buFont typeface="Helvetica Neue"/>
                        <a:buNone/>
                      </a:pPr>
                      <a:r>
                        <a:rPr b="1" i="0" lang="en-US" sz="1600" u="none" cap="none" strike="noStrike">
                          <a:solidFill>
                            <a:srgbClr val="FFFFFF"/>
                          </a:solidFill>
                          <a:latin typeface="Helvetica Neue"/>
                          <a:ea typeface="Helvetica Neue"/>
                          <a:cs typeface="Helvetica Neue"/>
                          <a:sym typeface="Helvetica Neue"/>
                        </a:rPr>
                        <a:t>FOUNDATION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600"/>
                        <a:buFont typeface="Helvetica Neue"/>
                        <a:buNone/>
                      </a:pPr>
                      <a:r>
                        <a:rPr b="1" i="0" lang="en-US" sz="1600" u="none" cap="none" strike="noStrike">
                          <a:solidFill>
                            <a:srgbClr val="FFFFFF"/>
                          </a:solidFill>
                          <a:latin typeface="Helvetica Neue"/>
                          <a:ea typeface="Helvetica Neue"/>
                          <a:cs typeface="Helvetica Neue"/>
                          <a:sym typeface="Helvetica Neue"/>
                        </a:rPr>
                        <a:t>PRACTITIONER</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88950">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Questionnaire à choix multiples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Examen objectif</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404800">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50 questions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4 questions (20 points chacune)</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487350">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Seuil d'admissibilité 50% (25/50)</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Seuil d'admissibilité 50% (40/80)</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488950">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40 minutes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2.5 heures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665150">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Livre fermé</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Livre ouvert (seul le manuel officiel AgilePM est autorisé)</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579425">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Aucun pré-requis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600"/>
                        <a:buFont typeface="Helvetica Neue"/>
                        <a:buNone/>
                      </a:pPr>
                      <a:r>
                        <a:rPr b="0" i="0" lang="en-US" sz="1600" u="none" cap="none" strike="noStrike">
                          <a:solidFill>
                            <a:srgbClr val="000000"/>
                          </a:solidFill>
                          <a:latin typeface="Helvetica Neue"/>
                          <a:ea typeface="Helvetica Neue"/>
                          <a:cs typeface="Helvetica Neue"/>
                          <a:sym typeface="Helvetica Neue"/>
                        </a:rPr>
                        <a:t>La certification AgilePM Foundation est pré-requise</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18"/>
          <p:cNvSpPr txBox="1"/>
          <p:nvPr>
            <p:ph type="title"/>
          </p:nvPr>
        </p:nvSpPr>
        <p:spPr>
          <a:xfrm>
            <a:off x="457200" y="531812"/>
            <a:ext cx="8229600" cy="52387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2800"/>
              <a:buFont typeface="Arial"/>
              <a:buNone/>
            </a:pPr>
            <a:r>
              <a:rPr b="0" i="0" lang="en-US" sz="2800" u="none">
                <a:solidFill>
                  <a:schemeClr val="accent1"/>
                </a:solidFill>
                <a:latin typeface="Arial"/>
                <a:ea typeface="Arial"/>
                <a:cs typeface="Arial"/>
                <a:sym typeface="Arial"/>
              </a:rPr>
              <a:t>Formation</a:t>
            </a:r>
            <a:endParaRPr/>
          </a:p>
        </p:txBody>
      </p:sp>
      <p:sp>
        <p:nvSpPr>
          <p:cNvPr id="209" name="Google Shape;209;p18"/>
          <p:cNvSpPr txBox="1"/>
          <p:nvPr>
            <p:ph idx="1" type="body"/>
          </p:nvPr>
        </p:nvSpPr>
        <p:spPr>
          <a:xfrm>
            <a:off x="1182687" y="3360737"/>
            <a:ext cx="6778625" cy="1784350"/>
          </a:xfrm>
          <a:prstGeom prst="rect">
            <a:avLst/>
          </a:prstGeom>
          <a:solidFill>
            <a:srgbClr val="D9D9D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A9A3E"/>
              </a:buClr>
              <a:buSzPts val="1400"/>
              <a:buFont typeface="Helvetica Neue"/>
              <a:buNone/>
            </a:pPr>
            <a:r>
              <a:rPr b="0" i="0" lang="en-US" sz="1400" u="none" cap="none" strike="noStrike">
                <a:solidFill>
                  <a:srgbClr val="FF0000"/>
                </a:solidFill>
                <a:latin typeface="Helvetica Neue"/>
                <a:ea typeface="Helvetica Neue"/>
                <a:cs typeface="Helvetica Neue"/>
                <a:sym typeface="Helvetica Neue"/>
              </a:rPr>
              <a:t>(CONSEILLÉ)</a:t>
            </a:r>
            <a:br>
              <a:rPr b="1" i="0" lang="en-US" sz="1400" u="none" cap="none" strike="noStrike">
                <a:solidFill>
                  <a:srgbClr val="0B1B47"/>
                </a:solidFill>
                <a:latin typeface="Helvetica Neue"/>
                <a:ea typeface="Helvetica Neue"/>
                <a:cs typeface="Helvetica Neue"/>
                <a:sym typeface="Helvetica Neue"/>
              </a:rPr>
            </a:br>
            <a:r>
              <a:rPr b="1" i="0" lang="en-US" sz="1400" u="none" cap="none" strike="noStrike">
                <a:solidFill>
                  <a:srgbClr val="0B1B47"/>
                </a:solidFill>
                <a:latin typeface="Helvetica Neue"/>
                <a:ea typeface="Helvetica Neue"/>
                <a:cs typeface="Helvetica Neue"/>
                <a:sym typeface="Helvetica Neue"/>
              </a:rPr>
              <a:t>Formations a</a:t>
            </a:r>
            <a:r>
              <a:rPr b="1" lang="en-US" sz="1400">
                <a:latin typeface="Helvetica Neue"/>
                <a:ea typeface="Helvetica Neue"/>
                <a:cs typeface="Helvetica Neue"/>
                <a:sym typeface="Helvetica Neue"/>
              </a:rPr>
              <a:t>ccrédit</a:t>
            </a:r>
            <a:r>
              <a:rPr b="1" i="0" lang="en-US" sz="1400" u="none" cap="none" strike="noStrike">
                <a:solidFill>
                  <a:srgbClr val="0B1B47"/>
                </a:solidFill>
                <a:latin typeface="Helvetica Neue"/>
                <a:ea typeface="Helvetica Neue"/>
                <a:cs typeface="Helvetica Neue"/>
                <a:sym typeface="Helvetica Neue"/>
              </a:rPr>
              <a:t>ées, dispensées par les ATOs </a:t>
            </a:r>
            <a:r>
              <a:rPr b="0" i="0" lang="en-US" sz="1400" u="none" cap="none" strike="noStrike">
                <a:solidFill>
                  <a:srgbClr val="0B1B47"/>
                </a:solidFill>
                <a:latin typeface="Helvetica Neue"/>
                <a:ea typeface="Helvetica Neue"/>
                <a:cs typeface="Helvetica Neue"/>
                <a:sym typeface="Helvetica Neue"/>
              </a:rPr>
              <a:t>(Accredited Training Organizations) de l’APMG</a:t>
            </a:r>
            <a:endParaRPr b="0" i="0" sz="1400" u="none" cap="none" strike="noStrike">
              <a:solidFill>
                <a:srgbClr val="0B1B47"/>
              </a:solidFill>
              <a:latin typeface="Helvetica Neue"/>
              <a:ea typeface="Helvetica Neue"/>
              <a:cs typeface="Helvetica Neue"/>
              <a:sym typeface="Helvetica Neue"/>
            </a:endParaRPr>
          </a:p>
          <a:p>
            <a:pPr indent="0" lvl="0" marL="0" marR="0" rtl="0" algn="ctr">
              <a:lnSpc>
                <a:spcPct val="100000"/>
              </a:lnSpc>
              <a:spcBef>
                <a:spcPts val="160"/>
              </a:spcBef>
              <a:spcAft>
                <a:spcPts val="0"/>
              </a:spcAft>
              <a:buClr>
                <a:srgbClr val="EA9A3E"/>
              </a:buClr>
              <a:buSzPts val="800"/>
              <a:buFont typeface="Arial"/>
              <a:buNone/>
            </a:pPr>
            <a:r>
              <a:t/>
            </a:r>
            <a:endParaRPr b="0" i="0" sz="800" u="none" cap="none" strike="noStrike">
              <a:solidFill>
                <a:srgbClr val="FF0000"/>
              </a:solidFill>
              <a:latin typeface="Helvetica Neue"/>
              <a:ea typeface="Helvetica Neue"/>
              <a:cs typeface="Helvetica Neue"/>
              <a:sym typeface="Helvetica Neue"/>
            </a:endParaRPr>
          </a:p>
          <a:p>
            <a:pPr indent="0" lvl="0" marL="0" marR="0" rtl="0" algn="ctr">
              <a:lnSpc>
                <a:spcPct val="100000"/>
              </a:lnSpc>
              <a:spcBef>
                <a:spcPts val="160"/>
              </a:spcBef>
              <a:spcAft>
                <a:spcPts val="0"/>
              </a:spcAft>
              <a:buClr>
                <a:srgbClr val="EA9A3E"/>
              </a:buClr>
              <a:buSzPts val="800"/>
              <a:buFont typeface="Arial"/>
              <a:buNone/>
            </a:pPr>
            <a:r>
              <a:t/>
            </a:r>
            <a:endParaRPr b="0" i="0" sz="800" u="none" cap="none" strike="noStrike">
              <a:solidFill>
                <a:srgbClr val="0B1B47"/>
              </a:solidFill>
              <a:latin typeface="Helvetica Neue"/>
              <a:ea typeface="Helvetica Neue"/>
              <a:cs typeface="Helvetica Neue"/>
              <a:sym typeface="Helvetica Neue"/>
            </a:endParaRPr>
          </a:p>
          <a:p>
            <a:pPr indent="0" lvl="0" marL="0" marR="0" rtl="0" algn="ctr">
              <a:lnSpc>
                <a:spcPct val="100000"/>
              </a:lnSpc>
              <a:spcBef>
                <a:spcPts val="280"/>
              </a:spcBef>
              <a:spcAft>
                <a:spcPts val="0"/>
              </a:spcAft>
              <a:buClr>
                <a:srgbClr val="EA9A3E"/>
              </a:buClr>
              <a:buSzPts val="1400"/>
              <a:buFont typeface="Helvetica Neue"/>
              <a:buNone/>
            </a:pPr>
            <a:r>
              <a:rPr b="0" i="0" lang="en-US" sz="1400" u="none" cap="none" strike="noStrike">
                <a:solidFill>
                  <a:srgbClr val="0B1B47"/>
                </a:solidFill>
                <a:latin typeface="Helvetica Neue"/>
                <a:ea typeface="Helvetica Neue"/>
                <a:cs typeface="Helvetica Neue"/>
                <a:sym typeface="Helvetica Neue"/>
              </a:rPr>
              <a:t>Processus, didacticiels et formateurs agréés APMG,</a:t>
            </a:r>
            <a:endParaRPr/>
          </a:p>
          <a:p>
            <a:pPr indent="0" lvl="0" marL="0" marR="0" rtl="0" algn="ctr">
              <a:lnSpc>
                <a:spcPct val="100000"/>
              </a:lnSpc>
              <a:spcBef>
                <a:spcPts val="280"/>
              </a:spcBef>
              <a:spcAft>
                <a:spcPts val="0"/>
              </a:spcAft>
              <a:buClr>
                <a:srgbClr val="EA9A3E"/>
              </a:buClr>
              <a:buSzPts val="1400"/>
              <a:buFont typeface="Helvetica Neue"/>
              <a:buNone/>
            </a:pPr>
            <a:r>
              <a:rPr b="0" i="0" lang="en-US" sz="1400" u="none" cap="none" strike="noStrike">
                <a:solidFill>
                  <a:srgbClr val="0B1B47"/>
                </a:solidFill>
                <a:latin typeface="Helvetica Neue"/>
                <a:ea typeface="Helvetica Neue"/>
                <a:cs typeface="Helvetica Neue"/>
                <a:sym typeface="Helvetica Neue"/>
              </a:rPr>
              <a:t>Les ATO offrent une gamme d’options de formation allant de la formation traditionn</a:t>
            </a:r>
            <a:r>
              <a:rPr lang="en-US" sz="1400">
                <a:latin typeface="Helvetica Neue"/>
                <a:ea typeface="Helvetica Neue"/>
                <a:cs typeface="Helvetica Neue"/>
                <a:sym typeface="Helvetica Neue"/>
              </a:rPr>
              <a:t>elle </a:t>
            </a:r>
            <a:r>
              <a:rPr b="0" i="0" lang="en-US" sz="1400" u="none" cap="none" strike="noStrike">
                <a:solidFill>
                  <a:srgbClr val="0B1B47"/>
                </a:solidFill>
                <a:latin typeface="Helvetica Neue"/>
                <a:ea typeface="Helvetica Neue"/>
                <a:cs typeface="Helvetica Neue"/>
                <a:sym typeface="Helvetica Neue"/>
              </a:rPr>
              <a:t>en pr</a:t>
            </a:r>
            <a:r>
              <a:rPr lang="en-US" sz="1400">
                <a:latin typeface="Helvetica Neue"/>
                <a:ea typeface="Helvetica Neue"/>
                <a:cs typeface="Helvetica Neue"/>
                <a:sym typeface="Helvetica Neue"/>
              </a:rPr>
              <a:t>é</a:t>
            </a:r>
            <a:r>
              <a:rPr b="0" i="0" lang="en-US" sz="1400" u="none" cap="none" strike="noStrike">
                <a:solidFill>
                  <a:srgbClr val="0B1B47"/>
                </a:solidFill>
                <a:latin typeface="Helvetica Neue"/>
                <a:ea typeface="Helvetica Neue"/>
                <a:cs typeface="Helvetica Neue"/>
                <a:sym typeface="Helvetica Neue"/>
              </a:rPr>
              <a:t>sentiel à la formation 100% en ligne.</a:t>
            </a:r>
            <a:endParaRPr/>
          </a:p>
        </p:txBody>
      </p:sp>
      <p:sp>
        <p:nvSpPr>
          <p:cNvPr id="210" name="Google Shape;210;p18"/>
          <p:cNvSpPr txBox="1"/>
          <p:nvPr/>
        </p:nvSpPr>
        <p:spPr>
          <a:xfrm>
            <a:off x="1735137" y="5273675"/>
            <a:ext cx="5673725" cy="3460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Helvetica Neue"/>
              <a:buNone/>
            </a:pPr>
            <a:r>
              <a:rPr b="0" i="1" lang="en-US" sz="1400" u="none">
                <a:solidFill>
                  <a:schemeClr val="dk1"/>
                </a:solidFill>
                <a:latin typeface="Helvetica Neue"/>
                <a:ea typeface="Helvetica Neue"/>
                <a:cs typeface="Helvetica Neue"/>
                <a:sym typeface="Helvetica Neue"/>
              </a:rPr>
              <a:t>L'auto-apprentissage est également une option.</a:t>
            </a:r>
            <a:endParaRPr/>
          </a:p>
        </p:txBody>
      </p:sp>
      <p:sp>
        <p:nvSpPr>
          <p:cNvPr id="211" name="Google Shape;211;p18"/>
          <p:cNvSpPr txBox="1"/>
          <p:nvPr/>
        </p:nvSpPr>
        <p:spPr>
          <a:xfrm>
            <a:off x="1182687" y="2692400"/>
            <a:ext cx="6778625" cy="385762"/>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Helvetica Neue"/>
              <a:buNone/>
            </a:pPr>
            <a:r>
              <a:rPr b="0" i="0" lang="en-US" sz="1400" u="none">
                <a:solidFill>
                  <a:schemeClr val="lt1"/>
                </a:solidFill>
                <a:latin typeface="Helvetica Neue"/>
                <a:ea typeface="Helvetica Neue"/>
                <a:cs typeface="Helvetica Neue"/>
                <a:sym typeface="Helvetica Neue"/>
              </a:rPr>
              <a:t>Vous pouvez vous former / vous certifier au niveau Foundation uniquement </a:t>
            </a:r>
            <a:endParaRPr b="0" i="0" sz="1400" u="non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400"/>
              <a:buFont typeface="Helvetica Neue"/>
              <a:buNone/>
            </a:pPr>
            <a:r>
              <a:rPr b="0" i="0" lang="en-US" sz="1400" u="none">
                <a:solidFill>
                  <a:schemeClr val="lt1"/>
                </a:solidFill>
                <a:latin typeface="Helvetica Neue"/>
                <a:ea typeface="Helvetica Neue"/>
                <a:cs typeface="Helvetica Neue"/>
                <a:sym typeface="Helvetica Neue"/>
              </a:rPr>
              <a:t>ou aux niveaux Foundation + Practitioner</a:t>
            </a:r>
            <a:endParaRPr/>
          </a:p>
        </p:txBody>
      </p:sp>
      <p:pic>
        <p:nvPicPr>
          <p:cNvPr id="212" name="Google Shape;212;p18"/>
          <p:cNvPicPr preferRelativeResize="0"/>
          <p:nvPr/>
        </p:nvPicPr>
        <p:blipFill rotWithShape="1">
          <a:blip r:embed="rId3">
            <a:alphaModFix/>
          </a:blip>
          <a:srcRect b="0" l="0" r="0" t="0"/>
          <a:stretch/>
        </p:blipFill>
        <p:spPr>
          <a:xfrm>
            <a:off x="1638300" y="1238250"/>
            <a:ext cx="5867400" cy="12938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descr="A person standing in front of a mountain&#10;&#10;Description automatically generated" id="217" name="Google Shape;217;p19"/>
          <p:cNvPicPr preferRelativeResize="0"/>
          <p:nvPr/>
        </p:nvPicPr>
        <p:blipFill rotWithShape="1">
          <a:blip r:embed="rId3">
            <a:alphaModFix/>
          </a:blip>
          <a:srcRect b="0" l="0" r="0" t="0"/>
          <a:stretch/>
        </p:blipFill>
        <p:spPr>
          <a:xfrm>
            <a:off x="0" y="425450"/>
            <a:ext cx="9144000" cy="5637212"/>
          </a:xfrm>
          <a:prstGeom prst="rect">
            <a:avLst/>
          </a:prstGeom>
          <a:noFill/>
          <a:ln>
            <a:noFill/>
          </a:ln>
        </p:spPr>
      </p:pic>
      <p:pic>
        <p:nvPicPr>
          <p:cNvPr descr="A close up of a sign&#10;&#10;Description automatically generated" id="218" name="Google Shape;218;p19"/>
          <p:cNvPicPr preferRelativeResize="0"/>
          <p:nvPr/>
        </p:nvPicPr>
        <p:blipFill rotWithShape="1">
          <a:blip r:embed="rId4">
            <a:alphaModFix/>
          </a:blip>
          <a:srcRect b="0" l="0" r="0" t="0"/>
          <a:stretch/>
        </p:blipFill>
        <p:spPr>
          <a:xfrm>
            <a:off x="1577975" y="2608262"/>
            <a:ext cx="1641475" cy="1641475"/>
          </a:xfrm>
          <a:prstGeom prst="rect">
            <a:avLst/>
          </a:prstGeom>
          <a:noFill/>
          <a:ln>
            <a:noFill/>
          </a:ln>
        </p:spPr>
      </p:pic>
      <p:pic>
        <p:nvPicPr>
          <p:cNvPr descr="A close up of a sign&#10;&#10;Description automatically generated" id="219" name="Google Shape;219;p19"/>
          <p:cNvPicPr preferRelativeResize="0"/>
          <p:nvPr/>
        </p:nvPicPr>
        <p:blipFill rotWithShape="1">
          <a:blip r:embed="rId5">
            <a:alphaModFix/>
          </a:blip>
          <a:srcRect b="0" l="0" r="0" t="0"/>
          <a:stretch/>
        </p:blipFill>
        <p:spPr>
          <a:xfrm>
            <a:off x="6438900" y="2608262"/>
            <a:ext cx="1641475" cy="1641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2"/>
          <p:cNvSpPr txBox="1"/>
          <p:nvPr>
            <p:ph idx="1" type="body"/>
          </p:nvPr>
        </p:nvSpPr>
        <p:spPr>
          <a:xfrm>
            <a:off x="3033712" y="2127250"/>
            <a:ext cx="5691187" cy="2603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A9A3E"/>
              </a:buClr>
              <a:buSzPts val="1600"/>
              <a:buFont typeface="Arial"/>
              <a:buNone/>
            </a:pPr>
            <a:r>
              <a:rPr b="1" i="0" lang="en-US" sz="1600" u="none" cap="none" strike="noStrike">
                <a:solidFill>
                  <a:srgbClr val="558ED5"/>
                </a:solidFill>
                <a:latin typeface="Arial"/>
                <a:ea typeface="Arial"/>
                <a:cs typeface="Arial"/>
                <a:sym typeface="Arial"/>
              </a:rPr>
              <a:t>Le principal cadre de référence et de certification en gestion </a:t>
            </a:r>
            <a:r>
              <a:rPr b="1" lang="en-US" sz="1600">
                <a:solidFill>
                  <a:srgbClr val="558ED5"/>
                </a:solidFill>
              </a:rPr>
              <a:t>A</a:t>
            </a:r>
            <a:r>
              <a:rPr b="1" i="0" lang="en-US" sz="1600" u="none" cap="none" strike="noStrike">
                <a:solidFill>
                  <a:srgbClr val="558ED5"/>
                </a:solidFill>
                <a:latin typeface="Arial"/>
                <a:ea typeface="Arial"/>
                <a:cs typeface="Arial"/>
                <a:sym typeface="Arial"/>
              </a:rPr>
              <a:t>gile de projets. AgilePM fournit l’équilibre idéal entre les normes, la rigueur et la visibilité requises pour une bonne gestion de projet et la rapidité, le changement et l’autonomi</a:t>
            </a:r>
            <a:r>
              <a:rPr b="1" lang="en-US" sz="1600">
                <a:solidFill>
                  <a:srgbClr val="558ED5"/>
                </a:solidFill>
              </a:rPr>
              <a:t>e</a:t>
            </a:r>
            <a:r>
              <a:rPr b="1" i="0" lang="en-US" sz="1600" u="none" cap="none" strike="noStrike">
                <a:solidFill>
                  <a:srgbClr val="558ED5"/>
                </a:solidFill>
                <a:latin typeface="Arial"/>
                <a:ea typeface="Arial"/>
                <a:cs typeface="Arial"/>
                <a:sym typeface="Arial"/>
              </a:rPr>
              <a:t> procurés par </a:t>
            </a:r>
            <a:r>
              <a:rPr b="1" lang="en-US" sz="1600">
                <a:solidFill>
                  <a:srgbClr val="558ED5"/>
                </a:solidFill>
              </a:rPr>
              <a:t>A</a:t>
            </a:r>
            <a:r>
              <a:rPr b="1" i="0" lang="en-US" sz="1600" u="none" cap="none" strike="noStrike">
                <a:solidFill>
                  <a:srgbClr val="558ED5"/>
                </a:solidFill>
                <a:latin typeface="Arial"/>
                <a:ea typeface="Arial"/>
                <a:cs typeface="Arial"/>
                <a:sym typeface="Arial"/>
              </a:rPr>
              <a:t>gile.</a:t>
            </a:r>
            <a:endParaRPr/>
          </a:p>
          <a:p>
            <a:pPr indent="0" lvl="0" marL="0" marR="0" rtl="0" algn="ctr">
              <a:lnSpc>
                <a:spcPct val="100000"/>
              </a:lnSpc>
              <a:spcBef>
                <a:spcPts val="240"/>
              </a:spcBef>
              <a:spcAft>
                <a:spcPts val="0"/>
              </a:spcAft>
              <a:buClr>
                <a:srgbClr val="EA9A3E"/>
              </a:buClr>
              <a:buSzPts val="1200"/>
              <a:buFont typeface="Arial"/>
              <a:buNone/>
            </a:pPr>
            <a:r>
              <a:t/>
            </a:r>
            <a:endParaRPr b="0" i="0" sz="1200" u="none" cap="none" strike="noStrike">
              <a:solidFill>
                <a:srgbClr val="0B1B47"/>
              </a:solidFill>
              <a:latin typeface="Arial"/>
              <a:ea typeface="Arial"/>
              <a:cs typeface="Arial"/>
              <a:sym typeface="Arial"/>
            </a:endParaRPr>
          </a:p>
          <a:p>
            <a:pPr indent="0" lvl="0" marL="0" marR="0" rtl="0" algn="ctr">
              <a:lnSpc>
                <a:spcPct val="100000"/>
              </a:lnSpc>
              <a:spcBef>
                <a:spcPts val="320"/>
              </a:spcBef>
              <a:spcAft>
                <a:spcPts val="0"/>
              </a:spcAft>
              <a:buClr>
                <a:srgbClr val="EA9A3E"/>
              </a:buClr>
              <a:buSzPts val="1600"/>
              <a:buFont typeface="Arial"/>
              <a:buNone/>
            </a:pPr>
            <a:r>
              <a:rPr b="0" i="0" lang="en-US" sz="1600" u="none" cap="none" strike="noStrike">
                <a:solidFill>
                  <a:srgbClr val="0B1B47"/>
                </a:solidFill>
                <a:latin typeface="Arial"/>
                <a:ea typeface="Arial"/>
                <a:cs typeface="Arial"/>
                <a:sym typeface="Arial"/>
              </a:rPr>
              <a:t>Formations approuvées, disponibles dans le monde entier via le réseau d’organismes de formation agréés (ATOs) d’APMG.</a:t>
            </a:r>
            <a:endParaRPr b="0" i="0" sz="1200" u="none" cap="none" strike="noStrike">
              <a:solidFill>
                <a:srgbClr val="0B1B47"/>
              </a:solidFill>
              <a:latin typeface="Arial"/>
              <a:ea typeface="Arial"/>
              <a:cs typeface="Arial"/>
              <a:sym typeface="Arial"/>
            </a:endParaRPr>
          </a:p>
          <a:p>
            <a:pPr indent="0" lvl="0" marL="0" marR="0" rtl="0" algn="ctr">
              <a:lnSpc>
                <a:spcPct val="100000"/>
              </a:lnSpc>
              <a:spcBef>
                <a:spcPts val="320"/>
              </a:spcBef>
              <a:spcAft>
                <a:spcPts val="0"/>
              </a:spcAft>
              <a:buClr>
                <a:srgbClr val="EA9A3E"/>
              </a:buClr>
              <a:buSzPts val="1600"/>
              <a:buFont typeface="Arial"/>
              <a:buNone/>
            </a:pPr>
            <a:r>
              <a:rPr b="0" i="0" lang="en-US" sz="1600" u="none" cap="none" strike="noStrike">
                <a:solidFill>
                  <a:srgbClr val="0B1B47"/>
                </a:solidFill>
                <a:latin typeface="Arial"/>
                <a:ea typeface="Arial"/>
                <a:cs typeface="Arial"/>
                <a:sym typeface="Arial"/>
              </a:rPr>
              <a:t>Certification niveau Foundation et Practitioner disponible.</a:t>
            </a:r>
            <a:endParaRPr/>
          </a:p>
          <a:p>
            <a:pPr indent="0" lvl="0" marL="0" marR="0" rtl="0" algn="ctr">
              <a:lnSpc>
                <a:spcPct val="100000"/>
              </a:lnSpc>
              <a:spcBef>
                <a:spcPts val="320"/>
              </a:spcBef>
              <a:spcAft>
                <a:spcPts val="0"/>
              </a:spcAft>
              <a:buClr>
                <a:srgbClr val="EA9A3E"/>
              </a:buClr>
              <a:buSzPts val="1600"/>
              <a:buFont typeface="Arial"/>
              <a:buNone/>
            </a:pPr>
            <a:r>
              <a:rPr b="0" i="0" lang="en-US" sz="1600" u="none" cap="none" strike="noStrike">
                <a:solidFill>
                  <a:srgbClr val="0B1B47"/>
                </a:solidFill>
                <a:latin typeface="Arial"/>
                <a:ea typeface="Arial"/>
                <a:cs typeface="Arial"/>
                <a:sym typeface="Arial"/>
              </a:rPr>
              <a:t>.</a:t>
            </a:r>
            <a:endParaRPr/>
          </a:p>
        </p:txBody>
      </p:sp>
      <p:pic>
        <p:nvPicPr>
          <p:cNvPr id="56" name="Google Shape;56;p2"/>
          <p:cNvPicPr preferRelativeResize="0"/>
          <p:nvPr/>
        </p:nvPicPr>
        <p:blipFill rotWithShape="1">
          <a:blip r:embed="rId4">
            <a:alphaModFix/>
          </a:blip>
          <a:srcRect b="0" l="0" r="0" t="0"/>
          <a:stretch/>
        </p:blipFill>
        <p:spPr>
          <a:xfrm>
            <a:off x="0" y="6038850"/>
            <a:ext cx="9144000" cy="819150"/>
          </a:xfrm>
          <a:prstGeom prst="rect">
            <a:avLst/>
          </a:prstGeom>
          <a:noFill/>
          <a:ln>
            <a:noFill/>
          </a:ln>
        </p:spPr>
      </p:pic>
      <p:pic>
        <p:nvPicPr>
          <p:cNvPr descr="C:\Users\Markc\Downloads\AgilePM Logo.jpg" id="57" name="Google Shape;57;p2"/>
          <p:cNvPicPr preferRelativeResize="0"/>
          <p:nvPr/>
        </p:nvPicPr>
        <p:blipFill rotWithShape="1">
          <a:blip r:embed="rId5">
            <a:alphaModFix/>
          </a:blip>
          <a:srcRect b="0" l="0" r="0" t="0"/>
          <a:stretch/>
        </p:blipFill>
        <p:spPr>
          <a:xfrm>
            <a:off x="4548187" y="1328737"/>
            <a:ext cx="2619375" cy="679450"/>
          </a:xfrm>
          <a:prstGeom prst="rect">
            <a:avLst/>
          </a:prstGeom>
          <a:noFill/>
          <a:ln>
            <a:noFill/>
          </a:ln>
        </p:spPr>
      </p:pic>
      <p:pic>
        <p:nvPicPr>
          <p:cNvPr id="58" name="Google Shape;58;p2"/>
          <p:cNvPicPr preferRelativeResize="0"/>
          <p:nvPr/>
        </p:nvPicPr>
        <p:blipFill rotWithShape="1">
          <a:blip r:embed="rId6">
            <a:alphaModFix/>
          </a:blip>
          <a:srcRect b="0" l="0" r="0" t="0"/>
          <a:stretch/>
        </p:blipFill>
        <p:spPr>
          <a:xfrm>
            <a:off x="584200" y="1328737"/>
            <a:ext cx="2354262" cy="3409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20"/>
          <p:cNvSpPr txBox="1"/>
          <p:nvPr>
            <p:ph type="title"/>
          </p:nvPr>
        </p:nvSpPr>
        <p:spPr>
          <a:xfrm>
            <a:off x="647700" y="647700"/>
            <a:ext cx="7848600" cy="4413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Les avis des candidats</a:t>
            </a:r>
            <a:endParaRPr/>
          </a:p>
        </p:txBody>
      </p:sp>
      <p:sp>
        <p:nvSpPr>
          <p:cNvPr id="225" name="Google Shape;225;p20"/>
          <p:cNvSpPr txBox="1"/>
          <p:nvPr/>
        </p:nvSpPr>
        <p:spPr>
          <a:xfrm>
            <a:off x="647700" y="1422400"/>
            <a:ext cx="7848600" cy="7381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“J'AI BEAUCOUP APPRIS - C'ÉTAIT UNE RÉVÉLATION DE VOIR COMMENT LES PROJETS PEUVENT FONCTIONNER D'UNE MANIÈRE AGILE. LE CONTENU COUVERT EST TRÈS PERTINENT ET PAR CONSÉQUENT VALABLE DANS MON ENVIRONNEMENT.”</a:t>
            </a:r>
            <a:endParaRPr/>
          </a:p>
        </p:txBody>
      </p:sp>
      <p:sp>
        <p:nvSpPr>
          <p:cNvPr id="226" name="Google Shape;226;p20"/>
          <p:cNvSpPr txBox="1"/>
          <p:nvPr/>
        </p:nvSpPr>
        <p:spPr>
          <a:xfrm>
            <a:off x="350837" y="633412"/>
            <a:ext cx="762000" cy="909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1500"/>
              <a:buFont typeface="Helvetica Neue"/>
              <a:buNone/>
            </a:pPr>
            <a:r>
              <a:rPr b="0" i="0" lang="en-US" sz="11500" u="none">
                <a:solidFill>
                  <a:srgbClr val="558ED5"/>
                </a:solidFill>
                <a:latin typeface="Helvetica Neue"/>
                <a:ea typeface="Helvetica Neue"/>
                <a:cs typeface="Helvetica Neue"/>
                <a:sym typeface="Helvetica Neue"/>
              </a:rPr>
              <a:t>“</a:t>
            </a:r>
            <a:endParaRPr/>
          </a:p>
        </p:txBody>
      </p:sp>
      <p:sp>
        <p:nvSpPr>
          <p:cNvPr id="227" name="Google Shape;227;p20"/>
          <p:cNvSpPr txBox="1"/>
          <p:nvPr/>
        </p:nvSpPr>
        <p:spPr>
          <a:xfrm>
            <a:off x="8115300" y="4976812"/>
            <a:ext cx="762000" cy="909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1500"/>
              <a:buFont typeface="Helvetica Neue"/>
              <a:buNone/>
            </a:pPr>
            <a:r>
              <a:rPr b="0" i="0" lang="en-US" sz="11500" u="none">
                <a:solidFill>
                  <a:srgbClr val="558ED5"/>
                </a:solidFill>
                <a:latin typeface="Helvetica Neue"/>
                <a:ea typeface="Helvetica Neue"/>
                <a:cs typeface="Helvetica Neue"/>
                <a:sym typeface="Helvetica Neue"/>
              </a:rPr>
              <a:t>”</a:t>
            </a:r>
            <a:endParaRPr/>
          </a:p>
        </p:txBody>
      </p:sp>
      <p:sp>
        <p:nvSpPr>
          <p:cNvPr id="228" name="Google Shape;228;p20"/>
          <p:cNvSpPr txBox="1"/>
          <p:nvPr/>
        </p:nvSpPr>
        <p:spPr>
          <a:xfrm>
            <a:off x="647700" y="2263775"/>
            <a:ext cx="7848600" cy="739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“C'ÉTAIT L’UNE DES FORMATIONS/CERTIFICATIONS LES PLUS EXCELLENTES QUE J'AI ACHEVÉES. NOTRE SOCIÉTÉ «ÉVOLUE» VERS AGILE ET CETTE FORMATION M’A ÉTÉ BÉNÉFIQUE AINSI QU'À MA CARRIÈRE.”</a:t>
            </a:r>
            <a:endParaRPr/>
          </a:p>
        </p:txBody>
      </p:sp>
      <p:sp>
        <p:nvSpPr>
          <p:cNvPr id="229" name="Google Shape;229;p20"/>
          <p:cNvSpPr txBox="1"/>
          <p:nvPr/>
        </p:nvSpPr>
        <p:spPr>
          <a:xfrm>
            <a:off x="647700" y="3101975"/>
            <a:ext cx="7848600"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“AGILEPM M’A AIDÉ À MIGRER DE LA GESTION DE PROJET TRADITIONNELLE À CELLE AGILE.”</a:t>
            </a:r>
            <a:endParaRPr/>
          </a:p>
        </p:txBody>
      </p:sp>
      <p:sp>
        <p:nvSpPr>
          <p:cNvPr id="230" name="Google Shape;230;p20"/>
          <p:cNvSpPr txBox="1"/>
          <p:nvPr/>
        </p:nvSpPr>
        <p:spPr>
          <a:xfrm>
            <a:off x="647700" y="3722687"/>
            <a:ext cx="7848600"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“AUJOURD’HUI, JE SUIS CONFIANT DE TRAVAILLER DANS UN ENVIRONNEMENT AGILE. JE CONNAIS LES RÔLES QUE JOUE CHAQUE MEMBRE DE L'ÉQUIPE PROJET.”</a:t>
            </a:r>
            <a:endParaRPr/>
          </a:p>
        </p:txBody>
      </p:sp>
      <p:sp>
        <p:nvSpPr>
          <p:cNvPr id="231" name="Google Shape;231;p20"/>
          <p:cNvSpPr txBox="1"/>
          <p:nvPr/>
        </p:nvSpPr>
        <p:spPr>
          <a:xfrm>
            <a:off x="647700" y="4354512"/>
            <a:ext cx="7848600" cy="11699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“UNE FORMATION BIEN ÉQUILIBRÉE. UNE VRAIE VALEUR AJOUTÉ DANS LE MONDE DE L'INGÉNIERIE DES SYSTÈMES. JE TRAVAILLE SUR DES PROJETS COMPLEXES COMPRENANT BEAUCOUP DE CHANGEMENTS. AUJOURD’HUI, JE PEUX RÉPONDRE RAPIDEMENT AUX DEMANDES DES CLIENTS, GRÂCE À L’APPROCHE FLEXIBLE ET ORIENTÉE LIVRAISON, À MA DISPOSITION.”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21"/>
          <p:cNvSpPr txBox="1"/>
          <p:nvPr>
            <p:ph type="title"/>
          </p:nvPr>
        </p:nvSpPr>
        <p:spPr>
          <a:xfrm>
            <a:off x="647700" y="647700"/>
            <a:ext cx="7848600" cy="4413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Les avis des candidats</a:t>
            </a:r>
            <a:endParaRPr/>
          </a:p>
        </p:txBody>
      </p:sp>
      <p:sp>
        <p:nvSpPr>
          <p:cNvPr id="237" name="Google Shape;237;p21"/>
          <p:cNvSpPr txBox="1"/>
          <p:nvPr/>
        </p:nvSpPr>
        <p:spPr>
          <a:xfrm>
            <a:off x="266700" y="598487"/>
            <a:ext cx="762000" cy="909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1500"/>
              <a:buFont typeface="Helvetica Neue"/>
              <a:buNone/>
            </a:pPr>
            <a:r>
              <a:rPr b="0" i="0" lang="en-US" sz="11500" u="none">
                <a:solidFill>
                  <a:srgbClr val="558ED5"/>
                </a:solidFill>
                <a:latin typeface="Helvetica Neue"/>
                <a:ea typeface="Helvetica Neue"/>
                <a:cs typeface="Helvetica Neue"/>
                <a:sym typeface="Helvetica Neue"/>
              </a:rPr>
              <a:t>“</a:t>
            </a:r>
            <a:endParaRPr/>
          </a:p>
        </p:txBody>
      </p:sp>
      <p:sp>
        <p:nvSpPr>
          <p:cNvPr id="238" name="Google Shape;238;p21"/>
          <p:cNvSpPr txBox="1"/>
          <p:nvPr/>
        </p:nvSpPr>
        <p:spPr>
          <a:xfrm>
            <a:off x="7983537" y="4838700"/>
            <a:ext cx="762000" cy="909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1500"/>
              <a:buFont typeface="Helvetica Neue"/>
              <a:buNone/>
            </a:pPr>
            <a:r>
              <a:rPr b="0" i="0" lang="en-US" sz="11500" u="none">
                <a:solidFill>
                  <a:srgbClr val="558ED5"/>
                </a:solidFill>
                <a:latin typeface="Helvetica Neue"/>
                <a:ea typeface="Helvetica Neue"/>
                <a:cs typeface="Helvetica Neue"/>
                <a:sym typeface="Helvetica Neue"/>
              </a:rPr>
              <a:t>”</a:t>
            </a:r>
            <a:endParaRPr/>
          </a:p>
        </p:txBody>
      </p:sp>
      <p:sp>
        <p:nvSpPr>
          <p:cNvPr id="239" name="Google Shape;239;p21"/>
          <p:cNvSpPr txBox="1"/>
          <p:nvPr/>
        </p:nvSpPr>
        <p:spPr>
          <a:xfrm>
            <a:off x="647700" y="1358900"/>
            <a:ext cx="7848600" cy="739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“NOTRE ENTREPRISE ÉVOLUE PROGRESSIVEMENT VERS LA GESTION DE PROJET AGILE. LA CERTIFICATION QUE J’AI RECU M’A PERMIS D’AVANCER DANS CETTE DIRECTION. J'AI ÉGALEMENT TROUVÉ LA CERTIFICATION PERTINENTE.”</a:t>
            </a:r>
            <a:endParaRPr/>
          </a:p>
        </p:txBody>
      </p:sp>
      <p:sp>
        <p:nvSpPr>
          <p:cNvPr id="240" name="Google Shape;240;p21"/>
          <p:cNvSpPr txBox="1"/>
          <p:nvPr/>
        </p:nvSpPr>
        <p:spPr>
          <a:xfrm>
            <a:off x="647700" y="2192337"/>
            <a:ext cx="7848600"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“JE TRAVAILLE SUR DES PROJETS ET CELA ME PERMET DE METTRE L’ACQUISITION THÉORIQUE EN PRATIQUE.”</a:t>
            </a:r>
            <a:endParaRPr/>
          </a:p>
        </p:txBody>
      </p:sp>
      <p:sp>
        <p:nvSpPr>
          <p:cNvPr id="241" name="Google Shape;241;p21"/>
          <p:cNvSpPr txBox="1"/>
          <p:nvPr/>
        </p:nvSpPr>
        <p:spPr>
          <a:xfrm>
            <a:off x="647700" y="2811462"/>
            <a:ext cx="7848600"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“LA CONNAISSANCE DES PROCESSUS ET DU VOCABULAIRE ASSOCIÉS M’A PERMIS D’INTÉGRER ET DE TRAVAILLER AVEC UNE NOUVELLE ÉQUIPE.”</a:t>
            </a:r>
            <a:endParaRPr/>
          </a:p>
        </p:txBody>
      </p:sp>
      <p:sp>
        <p:nvSpPr>
          <p:cNvPr id="242" name="Google Shape;242;p21"/>
          <p:cNvSpPr txBox="1"/>
          <p:nvPr/>
        </p:nvSpPr>
        <p:spPr>
          <a:xfrm>
            <a:off x="647700" y="3429000"/>
            <a:ext cx="7848600"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“EXPÉRIENCE REMARQUABLE ! J’AI ÉTÉ CAPABLE DE METTRE EN PRATIQUE CE QUE J’AI APPRIS.”</a:t>
            </a:r>
            <a:endParaRPr/>
          </a:p>
        </p:txBody>
      </p:sp>
      <p:sp>
        <p:nvSpPr>
          <p:cNvPr id="243" name="Google Shape;243;p21"/>
          <p:cNvSpPr txBox="1"/>
          <p:nvPr/>
        </p:nvSpPr>
        <p:spPr>
          <a:xfrm>
            <a:off x="647700" y="4046537"/>
            <a:ext cx="7848600" cy="1385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“LA CERTIFICATION AGILEPM FOUNDATION M'A PERMIS D’ACCÉDER À DE NOMBREUSES OPPORTUNITÉS PROFESSIONNELLES. MAINTENANT, JE PEUX METTRE EN PLACE UN PROJET AGILE, AFFECTER DES RÔLES ET RESPONSABILITÉS, CRÉER DES LISTES DE PRIORITÉS, DÉFINIR LES INTÉGRATIONS ET LES DÉLAIS, GÉRER UNE ÉQUIPE DE DÉVELOPPEMENT DE SOLUTIONS, UTILISER LES TECHNIQUES AGILES ET PRÉSENTER LES AVANTAGES DES APPROCHES AGILES AUX MANAGERS SENIOR.”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Google Shape;248;p22"/>
          <p:cNvSpPr txBox="1"/>
          <p:nvPr>
            <p:ph type="title"/>
          </p:nvPr>
        </p:nvSpPr>
        <p:spPr>
          <a:xfrm>
            <a:off x="647700" y="647700"/>
            <a:ext cx="7848600" cy="4413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Les avis des candidats</a:t>
            </a:r>
            <a:endParaRPr/>
          </a:p>
        </p:txBody>
      </p:sp>
      <p:sp>
        <p:nvSpPr>
          <p:cNvPr id="249" name="Google Shape;249;p22"/>
          <p:cNvSpPr txBox="1"/>
          <p:nvPr/>
        </p:nvSpPr>
        <p:spPr>
          <a:xfrm>
            <a:off x="350837" y="787400"/>
            <a:ext cx="762000" cy="909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1500"/>
              <a:buFont typeface="Helvetica Neue"/>
              <a:buNone/>
            </a:pPr>
            <a:r>
              <a:rPr b="0" i="0" lang="en-US" sz="11500" u="none">
                <a:solidFill>
                  <a:srgbClr val="558ED5"/>
                </a:solidFill>
                <a:latin typeface="Helvetica Neue"/>
                <a:ea typeface="Helvetica Neue"/>
                <a:cs typeface="Helvetica Neue"/>
                <a:sym typeface="Helvetica Neue"/>
              </a:rPr>
              <a:t>“</a:t>
            </a:r>
            <a:endParaRPr/>
          </a:p>
        </p:txBody>
      </p:sp>
      <p:sp>
        <p:nvSpPr>
          <p:cNvPr id="250" name="Google Shape;250;p22"/>
          <p:cNvSpPr txBox="1"/>
          <p:nvPr/>
        </p:nvSpPr>
        <p:spPr>
          <a:xfrm>
            <a:off x="7983537" y="4632325"/>
            <a:ext cx="762000" cy="908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1500"/>
              <a:buFont typeface="Helvetica Neue"/>
              <a:buNone/>
            </a:pPr>
            <a:r>
              <a:rPr b="0" i="0" lang="en-US" sz="11500" u="none">
                <a:solidFill>
                  <a:srgbClr val="558ED5"/>
                </a:solidFill>
                <a:latin typeface="Helvetica Neue"/>
                <a:ea typeface="Helvetica Neue"/>
                <a:cs typeface="Helvetica Neue"/>
                <a:sym typeface="Helvetica Neue"/>
              </a:rPr>
              <a:t>”</a:t>
            </a:r>
            <a:endParaRPr/>
          </a:p>
        </p:txBody>
      </p:sp>
      <p:sp>
        <p:nvSpPr>
          <p:cNvPr id="251" name="Google Shape;251;p22"/>
          <p:cNvSpPr txBox="1"/>
          <p:nvPr/>
        </p:nvSpPr>
        <p:spPr>
          <a:xfrm>
            <a:off x="647700" y="1579562"/>
            <a:ext cx="7848600" cy="954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“JE SUIS CONFIANT LORS DE L’APPLICATION DE MES CONNAISSANCES DANS MON RÔLE. J’AI ÉGALEMENT UNE MEILLEURE COMPRÉHENSION D’AGILE LORSQUE MES COLLÈGUES S’Y RÉFÈRENT. AGILE SEMBLE ÊTRE ADOPTÉ DANS PLUS EN PLUS DE PROJETS ET DONC J’AI LE SENTIMENT D’AVOIR SUIVIS CE COURS AU BON MOMENT.”</a:t>
            </a:r>
            <a:endParaRPr/>
          </a:p>
        </p:txBody>
      </p:sp>
      <p:sp>
        <p:nvSpPr>
          <p:cNvPr id="252" name="Google Shape;252;p22"/>
          <p:cNvSpPr txBox="1"/>
          <p:nvPr/>
        </p:nvSpPr>
        <p:spPr>
          <a:xfrm>
            <a:off x="647700" y="2674937"/>
            <a:ext cx="7848600"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“LA FORMATION M’A PERMIS D’ACQUÉRIR UNE CERTAINE CONFIANCE DANS L’UTILISATION D’UNE TERMINOLOGIE LARGEMENT ACCEPTÉE.”</a:t>
            </a:r>
            <a:endParaRPr/>
          </a:p>
        </p:txBody>
      </p:sp>
      <p:sp>
        <p:nvSpPr>
          <p:cNvPr id="253" name="Google Shape;253;p22"/>
          <p:cNvSpPr txBox="1"/>
          <p:nvPr/>
        </p:nvSpPr>
        <p:spPr>
          <a:xfrm>
            <a:off x="647700" y="3340100"/>
            <a:ext cx="7848600"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“MAINTENANT, JE PEUX COMPRENDRE FACILEMENT LES PROCESSUS LORSQUE JE SUIS IMPLIQUÉ DANS UN PROJET AGILE.”</a:t>
            </a:r>
            <a:endParaRPr/>
          </a:p>
        </p:txBody>
      </p:sp>
      <p:sp>
        <p:nvSpPr>
          <p:cNvPr id="254" name="Google Shape;254;p22"/>
          <p:cNvSpPr txBox="1"/>
          <p:nvPr/>
        </p:nvSpPr>
        <p:spPr>
          <a:xfrm>
            <a:off x="647700" y="4006850"/>
            <a:ext cx="7848600" cy="11699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1" lang="en-US" sz="1400" u="none">
                <a:solidFill>
                  <a:schemeClr val="dk1"/>
                </a:solidFill>
                <a:latin typeface="Arial"/>
                <a:ea typeface="Arial"/>
                <a:cs typeface="Arial"/>
                <a:sym typeface="Arial"/>
              </a:rPr>
              <a:t>“RÈGLES CLAIRES. SUJETS INTÉRESSANTS. MÉTHODOLOGIES UTILES. MON ORGANISME VEUT ÊTRE AGILE. J'AI EU BEAUCOUP DE RÉFLEXIONS APRÈS LA CERTIFICATION AGILE PM. J’AI APPORTÉ DE NOUVELLES IDÉES ET INSPIRATIONS DANS MON ORGANISATION GRÂCE À LA FORMATION. MES COLLÈGUES PRENNENT MES RECOMMANDATIONS SÉRIEUSEMENT.”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p23"/>
          <p:cNvSpPr txBox="1"/>
          <p:nvPr>
            <p:ph type="title"/>
          </p:nvPr>
        </p:nvSpPr>
        <p:spPr>
          <a:xfrm>
            <a:off x="647700" y="647700"/>
            <a:ext cx="7848600" cy="4413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Les avis des candidats</a:t>
            </a:r>
            <a:endParaRPr/>
          </a:p>
        </p:txBody>
      </p:sp>
      <p:sp>
        <p:nvSpPr>
          <p:cNvPr id="260" name="Google Shape;260;p23"/>
          <p:cNvSpPr txBox="1"/>
          <p:nvPr/>
        </p:nvSpPr>
        <p:spPr>
          <a:xfrm>
            <a:off x="350837" y="787400"/>
            <a:ext cx="762000" cy="909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1500"/>
              <a:buFont typeface="Helvetica Neue"/>
              <a:buNone/>
            </a:pPr>
            <a:r>
              <a:rPr b="0" i="0" lang="en-US" sz="11500" u="none">
                <a:solidFill>
                  <a:srgbClr val="558ED5"/>
                </a:solidFill>
                <a:latin typeface="Helvetica Neue"/>
                <a:ea typeface="Helvetica Neue"/>
                <a:cs typeface="Helvetica Neue"/>
                <a:sym typeface="Helvetica Neue"/>
              </a:rPr>
              <a:t>“</a:t>
            </a:r>
            <a:endParaRPr/>
          </a:p>
        </p:txBody>
      </p:sp>
      <p:sp>
        <p:nvSpPr>
          <p:cNvPr id="261" name="Google Shape;261;p23"/>
          <p:cNvSpPr txBox="1"/>
          <p:nvPr/>
        </p:nvSpPr>
        <p:spPr>
          <a:xfrm>
            <a:off x="7983537" y="4632325"/>
            <a:ext cx="762000" cy="9080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1500"/>
              <a:buFont typeface="Helvetica Neue"/>
              <a:buNone/>
            </a:pPr>
            <a:r>
              <a:rPr b="0" i="0" lang="en-US" sz="11500" u="none">
                <a:solidFill>
                  <a:srgbClr val="558ED5"/>
                </a:solidFill>
                <a:latin typeface="Helvetica Neue"/>
                <a:ea typeface="Helvetica Neue"/>
                <a:cs typeface="Helvetica Neue"/>
                <a:sym typeface="Helvetica Neue"/>
              </a:rPr>
              <a:t>”</a:t>
            </a:r>
            <a:endParaRPr/>
          </a:p>
        </p:txBody>
      </p:sp>
      <p:sp>
        <p:nvSpPr>
          <p:cNvPr id="262" name="Google Shape;262;p23"/>
          <p:cNvSpPr txBox="1"/>
          <p:nvPr/>
        </p:nvSpPr>
        <p:spPr>
          <a:xfrm>
            <a:off x="647700" y="1927225"/>
            <a:ext cx="7848600"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a:solidFill>
                  <a:srgbClr val="000000"/>
                </a:solidFill>
                <a:latin typeface="Arial"/>
                <a:ea typeface="Arial"/>
                <a:cs typeface="Arial"/>
                <a:sym typeface="Arial"/>
              </a:rPr>
              <a:t>“PROGRAMME ET TESTS EXCELLENTS. LA CERTIFICATION M'A PERMIS DE DÉMONTRER MES COMPÉTENCES ET DE CANDIDATER AVEC SUCCÈS À UNE NOUVELLE POSITION.”</a:t>
            </a:r>
            <a:endParaRPr/>
          </a:p>
        </p:txBody>
      </p:sp>
      <p:sp>
        <p:nvSpPr>
          <p:cNvPr id="263" name="Google Shape;263;p23"/>
          <p:cNvSpPr txBox="1"/>
          <p:nvPr/>
        </p:nvSpPr>
        <p:spPr>
          <a:xfrm>
            <a:off x="647700" y="2601912"/>
            <a:ext cx="7848600" cy="739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a:solidFill>
                  <a:srgbClr val="000000"/>
                </a:solidFill>
                <a:latin typeface="Arial"/>
                <a:ea typeface="Arial"/>
                <a:cs typeface="Arial"/>
                <a:sym typeface="Arial"/>
              </a:rPr>
              <a:t>“À L'ÂGE NUMÉRIQUE, LA MÉTHODOLOGIE AGILE EST ESSENTIELLE. AGILEPM EST UNE EXCELLENTE MÉTHODE FOURNISSANT UN MODE D'EMPLOI SUR LA FAÇON D'ATTEINDRE CET OBJECTIF DE GRANDE ENVERGURE.”</a:t>
            </a:r>
            <a:endParaRPr/>
          </a:p>
        </p:txBody>
      </p:sp>
      <p:sp>
        <p:nvSpPr>
          <p:cNvPr id="264" name="Google Shape;264;p23"/>
          <p:cNvSpPr txBox="1"/>
          <p:nvPr/>
        </p:nvSpPr>
        <p:spPr>
          <a:xfrm>
            <a:off x="647700" y="3494087"/>
            <a:ext cx="7848600" cy="954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a:solidFill>
                  <a:srgbClr val="000000"/>
                </a:solidFill>
                <a:latin typeface="Arial"/>
                <a:ea typeface="Arial"/>
                <a:cs typeface="Arial"/>
                <a:sym typeface="Arial"/>
              </a:rPr>
              <a:t>“LE FORMATEUR ÉTAIT VRAIMENT ENGAGÉ ET TRÈS FAMILIER AVEC LE MATÉRIEL DE FORMATION. NOTRE ORGANISATION A ÉVOLUÉ VERS AGILE AU DÉTRIMENT DES MÉTHODES TRADITIONNELLES. LE COURS AGILEPM M'A DONNÉ LA POSSIBILITÉ DE MENER DES PROJETS DANS CET ENVIRONNEMENT.”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24"/>
          <p:cNvSpPr txBox="1"/>
          <p:nvPr>
            <p:ph type="title"/>
          </p:nvPr>
        </p:nvSpPr>
        <p:spPr>
          <a:xfrm>
            <a:off x="457200" y="687387"/>
            <a:ext cx="8229600" cy="5064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En savoir plus….</a:t>
            </a:r>
            <a:endParaRPr/>
          </a:p>
        </p:txBody>
      </p:sp>
      <p:sp>
        <p:nvSpPr>
          <p:cNvPr id="270" name="Google Shape;270;p24"/>
          <p:cNvSpPr txBox="1"/>
          <p:nvPr/>
        </p:nvSpPr>
        <p:spPr>
          <a:xfrm>
            <a:off x="3475037" y="3481387"/>
            <a:ext cx="4594225"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8E1756"/>
              </a:buClr>
              <a:buSzPts val="2000"/>
              <a:buFont typeface="Merriweather Sans"/>
              <a:buNone/>
            </a:pPr>
            <a:r>
              <a:rPr b="0" i="0" lang="en-US" sz="2000" u="sng">
                <a:solidFill>
                  <a:srgbClr val="8E1756"/>
                </a:solidFill>
                <a:latin typeface="Merriweather Sans"/>
                <a:ea typeface="Merriweather Sans"/>
                <a:cs typeface="Merriweather Sans"/>
                <a:sym typeface="Merriweather Sans"/>
                <a:hlinkClick r:id="rId3"/>
              </a:rPr>
              <a:t>www.apmg-international.com/AgilePM</a:t>
            </a:r>
            <a:endParaRPr/>
          </a:p>
        </p:txBody>
      </p:sp>
      <p:pic>
        <p:nvPicPr>
          <p:cNvPr id="271" name="Google Shape;271;p24"/>
          <p:cNvPicPr preferRelativeResize="0"/>
          <p:nvPr/>
        </p:nvPicPr>
        <p:blipFill rotWithShape="1">
          <a:blip r:embed="rId4">
            <a:alphaModFix/>
          </a:blip>
          <a:srcRect b="0" l="0" r="0" t="0"/>
          <a:stretch/>
        </p:blipFill>
        <p:spPr>
          <a:xfrm>
            <a:off x="1227137" y="1831975"/>
            <a:ext cx="1889125" cy="2738437"/>
          </a:xfrm>
          <a:prstGeom prst="rect">
            <a:avLst/>
          </a:prstGeom>
          <a:noFill/>
          <a:ln cap="flat" cmpd="sng" w="9525">
            <a:solidFill>
              <a:srgbClr val="000000"/>
            </a:solidFill>
            <a:prstDash val="solid"/>
            <a:miter lim="800000"/>
            <a:headEnd len="sm" w="sm" type="none"/>
            <a:tailEnd len="sm" w="sm" type="none"/>
          </a:ln>
        </p:spPr>
      </p:pic>
      <p:pic>
        <p:nvPicPr>
          <p:cNvPr descr="C:\Users\Markc\Downloads\AgilePM Logo.jpg" id="272" name="Google Shape;272;p24"/>
          <p:cNvPicPr preferRelativeResize="0"/>
          <p:nvPr/>
        </p:nvPicPr>
        <p:blipFill rotWithShape="1">
          <a:blip r:embed="rId5">
            <a:alphaModFix/>
          </a:blip>
          <a:srcRect b="0" l="0" r="0" t="0"/>
          <a:stretch/>
        </p:blipFill>
        <p:spPr>
          <a:xfrm>
            <a:off x="4498975" y="2532062"/>
            <a:ext cx="2409825" cy="62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457200" y="592137"/>
            <a:ext cx="8229600" cy="50323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Également disponible…</a:t>
            </a:r>
            <a:endParaRPr/>
          </a:p>
        </p:txBody>
      </p:sp>
      <p:sp>
        <p:nvSpPr>
          <p:cNvPr id="278" name="Google Shape;278;p25"/>
          <p:cNvSpPr txBox="1"/>
          <p:nvPr/>
        </p:nvSpPr>
        <p:spPr>
          <a:xfrm>
            <a:off x="5849937" y="5154612"/>
            <a:ext cx="2762250" cy="314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Helvetica Neue"/>
              <a:buNone/>
            </a:pPr>
            <a:r>
              <a:rPr b="0" i="0" lang="en-US" sz="1100" u="none">
                <a:solidFill>
                  <a:schemeClr val="dk1"/>
                </a:solidFill>
                <a:latin typeface="Helvetica Neue"/>
                <a:ea typeface="Helvetica Neue"/>
                <a:cs typeface="Helvetica Neue"/>
                <a:sym typeface="Helvetica Neue"/>
              </a:rPr>
              <a:t>www.apmg-international.com/AgilePgM</a:t>
            </a:r>
            <a:endParaRPr/>
          </a:p>
        </p:txBody>
      </p:sp>
      <p:pic>
        <p:nvPicPr>
          <p:cNvPr descr="C:\Users\Markc\Downloads\AgilePgM Logo.jpg" id="279" name="Google Shape;279;p25"/>
          <p:cNvPicPr preferRelativeResize="0"/>
          <p:nvPr/>
        </p:nvPicPr>
        <p:blipFill rotWithShape="1">
          <a:blip r:embed="rId3">
            <a:alphaModFix/>
          </a:blip>
          <a:srcRect b="0" l="0" r="0" t="0"/>
          <a:stretch/>
        </p:blipFill>
        <p:spPr>
          <a:xfrm>
            <a:off x="6267450" y="4352925"/>
            <a:ext cx="1927225" cy="514350"/>
          </a:xfrm>
          <a:prstGeom prst="rect">
            <a:avLst/>
          </a:prstGeom>
          <a:noFill/>
          <a:ln>
            <a:noFill/>
          </a:ln>
        </p:spPr>
      </p:pic>
      <p:pic>
        <p:nvPicPr>
          <p:cNvPr descr="C:\Users\Markc\Downloads\AgileBA Logo.jpg" id="280" name="Google Shape;280;p25"/>
          <p:cNvPicPr preferRelativeResize="0"/>
          <p:nvPr/>
        </p:nvPicPr>
        <p:blipFill rotWithShape="1">
          <a:blip r:embed="rId4">
            <a:alphaModFix/>
          </a:blip>
          <a:srcRect b="0" l="0" r="0" t="0"/>
          <a:stretch/>
        </p:blipFill>
        <p:spPr>
          <a:xfrm>
            <a:off x="949325" y="4352925"/>
            <a:ext cx="1927225" cy="503237"/>
          </a:xfrm>
          <a:prstGeom prst="rect">
            <a:avLst/>
          </a:prstGeom>
          <a:noFill/>
          <a:ln>
            <a:noFill/>
          </a:ln>
        </p:spPr>
      </p:pic>
      <p:sp>
        <p:nvSpPr>
          <p:cNvPr id="281" name="Google Shape;281;p25"/>
          <p:cNvSpPr txBox="1"/>
          <p:nvPr/>
        </p:nvSpPr>
        <p:spPr>
          <a:xfrm>
            <a:off x="531812" y="5154612"/>
            <a:ext cx="2762250" cy="314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Helvetica Neue"/>
              <a:buNone/>
            </a:pPr>
            <a:r>
              <a:rPr b="0" i="0" lang="en-US" sz="1100" u="none">
                <a:solidFill>
                  <a:schemeClr val="dk1"/>
                </a:solidFill>
                <a:latin typeface="Helvetica Neue"/>
                <a:ea typeface="Helvetica Neue"/>
                <a:cs typeface="Helvetica Neue"/>
                <a:sym typeface="Helvetica Neue"/>
              </a:rPr>
              <a:t>www.apmg-international.com/AgileBA</a:t>
            </a:r>
            <a:endParaRPr/>
          </a:p>
        </p:txBody>
      </p:sp>
      <p:pic>
        <p:nvPicPr>
          <p:cNvPr descr="A close up of a logo&#10;&#10;Description generated with very high confidence" id="282" name="Google Shape;282;p25"/>
          <p:cNvPicPr preferRelativeResize="0"/>
          <p:nvPr/>
        </p:nvPicPr>
        <p:blipFill rotWithShape="1">
          <a:blip r:embed="rId5">
            <a:alphaModFix/>
          </a:blip>
          <a:srcRect b="0" l="0" r="0" t="0"/>
          <a:stretch/>
        </p:blipFill>
        <p:spPr>
          <a:xfrm>
            <a:off x="1049337" y="1565275"/>
            <a:ext cx="1727200" cy="2490787"/>
          </a:xfrm>
          <a:prstGeom prst="rect">
            <a:avLst/>
          </a:prstGeom>
          <a:noFill/>
          <a:ln cap="flat" cmpd="sng" w="9525">
            <a:solidFill>
              <a:srgbClr val="7F7F7F"/>
            </a:solidFill>
            <a:prstDash val="solid"/>
            <a:miter lim="800000"/>
            <a:headEnd len="sm" w="sm" type="none"/>
            <a:tailEnd len="sm" w="sm" type="none"/>
          </a:ln>
        </p:spPr>
      </p:pic>
      <p:pic>
        <p:nvPicPr>
          <p:cNvPr descr="A close up of text on a black background&#10;&#10;Description generated with high confidence" id="283" name="Google Shape;283;p25"/>
          <p:cNvPicPr preferRelativeResize="0"/>
          <p:nvPr/>
        </p:nvPicPr>
        <p:blipFill rotWithShape="1">
          <a:blip r:embed="rId6">
            <a:alphaModFix/>
          </a:blip>
          <a:srcRect b="0" l="0" r="0" t="0"/>
          <a:stretch/>
        </p:blipFill>
        <p:spPr>
          <a:xfrm>
            <a:off x="6367462" y="1565275"/>
            <a:ext cx="1727200" cy="2490787"/>
          </a:xfrm>
          <a:prstGeom prst="rect">
            <a:avLst/>
          </a:prstGeom>
          <a:noFill/>
          <a:ln cap="flat" cmpd="sng" w="9525">
            <a:solidFill>
              <a:srgbClr val="7F7F7F"/>
            </a:solidFill>
            <a:prstDash val="solid"/>
            <a:miter lim="800000"/>
            <a:headEnd len="sm" w="sm" type="none"/>
            <a:tailEnd len="sm" w="sm" type="none"/>
          </a:ln>
        </p:spPr>
      </p:pic>
      <p:sp>
        <p:nvSpPr>
          <p:cNvPr id="284" name="Google Shape;284;p25"/>
          <p:cNvSpPr txBox="1"/>
          <p:nvPr/>
        </p:nvSpPr>
        <p:spPr>
          <a:xfrm>
            <a:off x="3190875" y="5154612"/>
            <a:ext cx="2762250" cy="314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Helvetica Neue"/>
              <a:buNone/>
            </a:pPr>
            <a:r>
              <a:rPr b="0" i="0" lang="en-US" sz="1100" u="none">
                <a:solidFill>
                  <a:schemeClr val="dk1"/>
                </a:solidFill>
                <a:latin typeface="Helvetica Neue"/>
                <a:ea typeface="Helvetica Neue"/>
                <a:cs typeface="Helvetica Neue"/>
                <a:sym typeface="Helvetica Neue"/>
              </a:rPr>
              <a:t>www.apmg-international.com/AgileDS</a:t>
            </a:r>
            <a:endParaRPr/>
          </a:p>
        </p:txBody>
      </p:sp>
      <p:pic>
        <p:nvPicPr>
          <p:cNvPr descr="A close up of a logo&#10;&#10;Description generated with very high confidence" id="285" name="Google Shape;285;p25"/>
          <p:cNvPicPr preferRelativeResize="0"/>
          <p:nvPr/>
        </p:nvPicPr>
        <p:blipFill rotWithShape="1">
          <a:blip r:embed="rId7">
            <a:alphaModFix/>
          </a:blip>
          <a:srcRect b="0" l="0" r="0" t="0"/>
          <a:stretch/>
        </p:blipFill>
        <p:spPr>
          <a:xfrm>
            <a:off x="3708400" y="1565275"/>
            <a:ext cx="1727200" cy="2490787"/>
          </a:xfrm>
          <a:prstGeom prst="rect">
            <a:avLst/>
          </a:prstGeom>
          <a:noFill/>
          <a:ln cap="flat" cmpd="sng" w="9525">
            <a:solidFill>
              <a:schemeClr val="dk1"/>
            </a:solidFill>
            <a:prstDash val="solid"/>
            <a:miter lim="800000"/>
            <a:headEnd len="sm" w="sm" type="none"/>
            <a:tailEnd len="sm" w="sm" type="none"/>
          </a:ln>
        </p:spPr>
      </p:pic>
      <p:pic>
        <p:nvPicPr>
          <p:cNvPr id="286" name="Google Shape;286;p25"/>
          <p:cNvPicPr preferRelativeResize="0"/>
          <p:nvPr/>
        </p:nvPicPr>
        <p:blipFill rotWithShape="1">
          <a:blip r:embed="rId8">
            <a:alphaModFix/>
          </a:blip>
          <a:srcRect b="0" l="0" r="0" t="0"/>
          <a:stretch/>
        </p:blipFill>
        <p:spPr>
          <a:xfrm>
            <a:off x="3608387" y="4354512"/>
            <a:ext cx="1927225" cy="501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6"/>
          <p:cNvSpPr txBox="1"/>
          <p:nvPr>
            <p:ph idx="1" type="body"/>
          </p:nvPr>
        </p:nvSpPr>
        <p:spPr>
          <a:xfrm>
            <a:off x="457200" y="2614612"/>
            <a:ext cx="8229600" cy="29733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A9A3E"/>
              </a:buClr>
              <a:buSzPts val="1800"/>
              <a:buFont typeface="Helvetica Neue"/>
              <a:buNone/>
            </a:pPr>
            <a:r>
              <a:rPr b="0" i="0" lang="en-US" sz="1800" u="none" cap="none" strike="noStrike">
                <a:solidFill>
                  <a:srgbClr val="0B1B47"/>
                </a:solidFill>
                <a:latin typeface="Helvetica Neue"/>
                <a:ea typeface="Helvetica Neue"/>
                <a:cs typeface="Helvetica Neue"/>
                <a:sym typeface="Helvetica Neue"/>
              </a:rPr>
              <a:t>Pour en savoir plus:</a:t>
            </a:r>
            <a:endParaRPr/>
          </a:p>
          <a:p>
            <a:pPr indent="0" lvl="0" marL="0" marR="0" rtl="0" algn="ctr">
              <a:lnSpc>
                <a:spcPct val="100000"/>
              </a:lnSpc>
              <a:spcBef>
                <a:spcPts val="200"/>
              </a:spcBef>
              <a:spcAft>
                <a:spcPts val="0"/>
              </a:spcAft>
              <a:buClr>
                <a:srgbClr val="EA9A3E"/>
              </a:buClr>
              <a:buSzPts val="1000"/>
              <a:buFont typeface="Arial"/>
              <a:buNone/>
            </a:pPr>
            <a:r>
              <a:t/>
            </a:r>
            <a:endParaRPr b="0" i="0" sz="1000" u="none" cap="none" strike="noStrike">
              <a:solidFill>
                <a:srgbClr val="0B1B47"/>
              </a:solidFill>
              <a:latin typeface="Helvetica Neue"/>
              <a:ea typeface="Helvetica Neue"/>
              <a:cs typeface="Helvetica Neue"/>
              <a:sym typeface="Helvetica Neue"/>
            </a:endParaRPr>
          </a:p>
          <a:p>
            <a:pPr indent="0" lvl="0" marL="0" marR="0" rtl="0" algn="ctr">
              <a:lnSpc>
                <a:spcPct val="100000"/>
              </a:lnSpc>
              <a:spcBef>
                <a:spcPts val="400"/>
              </a:spcBef>
              <a:spcAft>
                <a:spcPts val="0"/>
              </a:spcAft>
              <a:buClr>
                <a:srgbClr val="EA9A3E"/>
              </a:buClr>
              <a:buSzPts val="2000"/>
              <a:buFont typeface="Arial"/>
              <a:buNone/>
            </a:pPr>
            <a:r>
              <a:rPr b="0" i="0" lang="en-US" sz="2000" u="sng" cap="none" strike="noStrike">
                <a:solidFill>
                  <a:schemeClr val="dk1"/>
                </a:solidFill>
                <a:latin typeface="Arial"/>
                <a:ea typeface="Arial"/>
                <a:cs typeface="Arial"/>
                <a:sym typeface="Arial"/>
                <a:hlinkClick r:id="rId3"/>
              </a:rPr>
              <a:t>www.agilebusiness.org</a:t>
            </a:r>
            <a:endParaRPr/>
          </a:p>
          <a:p>
            <a:pPr indent="0" lvl="0" marL="0" marR="0" rtl="0" algn="ctr">
              <a:lnSpc>
                <a:spcPct val="100000"/>
              </a:lnSpc>
              <a:spcBef>
                <a:spcPts val="280"/>
              </a:spcBef>
              <a:spcAft>
                <a:spcPts val="0"/>
              </a:spcAft>
              <a:buClr>
                <a:srgbClr val="EA9A3E"/>
              </a:buClr>
              <a:buSzPts val="1400"/>
              <a:buFont typeface="Arial"/>
              <a:buNone/>
            </a:pPr>
            <a:r>
              <a:t/>
            </a:r>
            <a:endParaRPr b="0" i="0" sz="1400" u="none" cap="none" strike="noStrike">
              <a:solidFill>
                <a:srgbClr val="0B1B47"/>
              </a:solidFill>
              <a:latin typeface="Helvetica Neue"/>
              <a:ea typeface="Helvetica Neue"/>
              <a:cs typeface="Helvetica Neue"/>
              <a:sym typeface="Helvetica Neue"/>
            </a:endParaRPr>
          </a:p>
          <a:p>
            <a:pPr indent="0" lvl="0" marL="0" marR="0" rtl="0" algn="ctr">
              <a:lnSpc>
                <a:spcPct val="100000"/>
              </a:lnSpc>
              <a:spcBef>
                <a:spcPts val="360"/>
              </a:spcBef>
              <a:spcAft>
                <a:spcPts val="0"/>
              </a:spcAft>
              <a:buClr>
                <a:srgbClr val="EA9A3E"/>
              </a:buClr>
              <a:buSzPts val="1800"/>
              <a:buFont typeface="Helvetica Neue"/>
              <a:buNone/>
            </a:pPr>
            <a:r>
              <a:rPr b="0" i="0" lang="en-US" sz="1800" u="none" cap="none" strike="noStrike">
                <a:solidFill>
                  <a:srgbClr val="0B1B47"/>
                </a:solidFill>
                <a:latin typeface="Helvetica Neue"/>
                <a:ea typeface="Helvetica Neue"/>
                <a:cs typeface="Helvetica Neue"/>
                <a:sym typeface="Helvetica Neue"/>
              </a:rPr>
              <a:t>Inclus:</a:t>
            </a:r>
            <a:endParaRPr/>
          </a:p>
          <a:p>
            <a:pPr indent="0" lvl="0" marL="0" marR="0" rtl="0" algn="ctr">
              <a:lnSpc>
                <a:spcPct val="100000"/>
              </a:lnSpc>
              <a:spcBef>
                <a:spcPts val="320"/>
              </a:spcBef>
              <a:spcAft>
                <a:spcPts val="0"/>
              </a:spcAft>
              <a:buClr>
                <a:srgbClr val="EA9A3E"/>
              </a:buClr>
              <a:buSzPts val="1600"/>
              <a:buFont typeface="Helvetica Neue"/>
              <a:buNone/>
            </a:pPr>
            <a:r>
              <a:rPr b="1" i="0" lang="en-US" sz="1600" u="none" cap="none" strike="noStrike">
                <a:solidFill>
                  <a:srgbClr val="0B1B47"/>
                </a:solidFill>
                <a:latin typeface="Helvetica Neue"/>
                <a:ea typeface="Helvetica Neue"/>
                <a:cs typeface="Helvetica Neue"/>
                <a:sym typeface="Helvetica Neue"/>
              </a:rPr>
              <a:t>Adhésion (individuelle et entreprise)</a:t>
            </a:r>
            <a:endParaRPr/>
          </a:p>
          <a:p>
            <a:pPr indent="0" lvl="0" marL="0" marR="0" rtl="0" algn="ctr">
              <a:lnSpc>
                <a:spcPct val="100000"/>
              </a:lnSpc>
              <a:spcBef>
                <a:spcPts val="320"/>
              </a:spcBef>
              <a:spcAft>
                <a:spcPts val="0"/>
              </a:spcAft>
              <a:buClr>
                <a:srgbClr val="EA9A3E"/>
              </a:buClr>
              <a:buSzPts val="1600"/>
              <a:buFont typeface="Helvetica Neue"/>
              <a:buNone/>
            </a:pPr>
            <a:r>
              <a:rPr b="1" i="0" lang="en-US" sz="1600" u="none" cap="none" strike="noStrike">
                <a:solidFill>
                  <a:srgbClr val="0B1B47"/>
                </a:solidFill>
                <a:latin typeface="Helvetica Neue"/>
                <a:ea typeface="Helvetica Neue"/>
                <a:cs typeface="Helvetica Neue"/>
                <a:sym typeface="Helvetica Neue"/>
              </a:rPr>
              <a:t>Ressources gratuites à télécharger</a:t>
            </a:r>
            <a:endParaRPr/>
          </a:p>
          <a:p>
            <a:pPr indent="0" lvl="0" marL="0" marR="0" rtl="0" algn="ctr">
              <a:lnSpc>
                <a:spcPct val="100000"/>
              </a:lnSpc>
              <a:spcBef>
                <a:spcPts val="320"/>
              </a:spcBef>
              <a:spcAft>
                <a:spcPts val="0"/>
              </a:spcAft>
              <a:buClr>
                <a:srgbClr val="EA9A3E"/>
              </a:buClr>
              <a:buSzPts val="1600"/>
              <a:buFont typeface="Helvetica Neue"/>
              <a:buNone/>
            </a:pPr>
            <a:r>
              <a:rPr b="1" i="0" lang="en-US" sz="1600" u="none" cap="none" strike="noStrike">
                <a:solidFill>
                  <a:srgbClr val="0B1B47"/>
                </a:solidFill>
                <a:latin typeface="Helvetica Neue"/>
                <a:ea typeface="Helvetica Neue"/>
                <a:cs typeface="Helvetica Neue"/>
                <a:sym typeface="Helvetica Neue"/>
              </a:rPr>
              <a:t>Formation et certification</a:t>
            </a:r>
            <a:endParaRPr/>
          </a:p>
          <a:p>
            <a:pPr indent="0" lvl="0" marL="0" marR="0" rtl="0" algn="ctr">
              <a:lnSpc>
                <a:spcPct val="100000"/>
              </a:lnSpc>
              <a:spcBef>
                <a:spcPts val="320"/>
              </a:spcBef>
              <a:spcAft>
                <a:spcPts val="0"/>
              </a:spcAft>
              <a:buClr>
                <a:srgbClr val="EA9A3E"/>
              </a:buClr>
              <a:buSzPts val="1600"/>
              <a:buFont typeface="Helvetica Neue"/>
              <a:buNone/>
            </a:pPr>
            <a:r>
              <a:rPr b="1" i="0" lang="en-US" sz="1600" u="none" cap="none" strike="noStrike">
                <a:solidFill>
                  <a:srgbClr val="0B1B47"/>
                </a:solidFill>
                <a:latin typeface="Helvetica Neue"/>
                <a:ea typeface="Helvetica Neue"/>
                <a:cs typeface="Helvetica Neue"/>
                <a:sym typeface="Helvetica Neue"/>
              </a:rPr>
              <a:t>Évènement</a:t>
            </a:r>
            <a:endParaRPr/>
          </a:p>
        </p:txBody>
      </p:sp>
      <p:pic>
        <p:nvPicPr>
          <p:cNvPr descr="C:\Users\Markc\Downloads\Agile Business Consortium logo 120dpi-RGB.jpg" id="292" name="Google Shape;292;p26"/>
          <p:cNvPicPr preferRelativeResize="0"/>
          <p:nvPr/>
        </p:nvPicPr>
        <p:blipFill rotWithShape="1">
          <a:blip r:embed="rId4">
            <a:alphaModFix/>
          </a:blip>
          <a:srcRect b="0" l="0" r="0" t="0"/>
          <a:stretch/>
        </p:blipFill>
        <p:spPr>
          <a:xfrm>
            <a:off x="3711575" y="795337"/>
            <a:ext cx="2120900" cy="13827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3"/>
          <p:cNvSpPr txBox="1"/>
          <p:nvPr>
            <p:ph type="title"/>
          </p:nvPr>
        </p:nvSpPr>
        <p:spPr>
          <a:xfrm>
            <a:off x="457200" y="711200"/>
            <a:ext cx="8229600" cy="56673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Arial"/>
              <a:buNone/>
            </a:pPr>
            <a:r>
              <a:rPr b="0" i="0" lang="en-US" sz="2400" u="none">
                <a:solidFill>
                  <a:srgbClr val="558ED5"/>
                </a:solidFill>
                <a:latin typeface="Arial"/>
                <a:ea typeface="Arial"/>
                <a:cs typeface="Arial"/>
                <a:sym typeface="Arial"/>
              </a:rPr>
              <a:t>Agile Project Management (AgilePM</a:t>
            </a:r>
            <a:r>
              <a:rPr b="0" baseline="30000" i="0" lang="en-US" sz="2400" u="none">
                <a:solidFill>
                  <a:srgbClr val="558ED5"/>
                </a:solidFill>
                <a:latin typeface="Arial"/>
                <a:ea typeface="Arial"/>
                <a:cs typeface="Arial"/>
                <a:sym typeface="Arial"/>
              </a:rPr>
              <a:t>®</a:t>
            </a:r>
            <a:r>
              <a:rPr b="0" i="0" lang="en-US" sz="2400" u="none">
                <a:solidFill>
                  <a:srgbClr val="558ED5"/>
                </a:solidFill>
                <a:latin typeface="Arial"/>
                <a:ea typeface="Arial"/>
                <a:cs typeface="Arial"/>
                <a:sym typeface="Arial"/>
              </a:rPr>
              <a:t>)</a:t>
            </a:r>
            <a:endParaRPr/>
          </a:p>
        </p:txBody>
      </p:sp>
      <p:sp>
        <p:nvSpPr>
          <p:cNvPr id="64" name="Google Shape;64;p3"/>
          <p:cNvSpPr txBox="1"/>
          <p:nvPr>
            <p:ph idx="1" type="body"/>
          </p:nvPr>
        </p:nvSpPr>
        <p:spPr>
          <a:xfrm>
            <a:off x="242887" y="3433762"/>
            <a:ext cx="3005137" cy="144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A9A3E"/>
              </a:buClr>
              <a:buSzPts val="1400"/>
              <a:buFont typeface="Arial"/>
              <a:buNone/>
            </a:pPr>
            <a:r>
              <a:rPr b="1" i="0" lang="en-US" sz="1400" u="none" cap="none" strike="noStrike">
                <a:solidFill>
                  <a:srgbClr val="558ED5"/>
                </a:solidFill>
                <a:latin typeface="Arial"/>
                <a:ea typeface="Arial"/>
                <a:cs typeface="Arial"/>
                <a:sym typeface="Arial"/>
              </a:rPr>
              <a:t>AgilePM Handbook</a:t>
            </a:r>
            <a:endParaRPr/>
          </a:p>
          <a:p>
            <a:pPr indent="0" lvl="0" marL="0" marR="0" rtl="0" algn="ctr">
              <a:lnSpc>
                <a:spcPct val="100000"/>
              </a:lnSpc>
              <a:spcBef>
                <a:spcPts val="240"/>
              </a:spcBef>
              <a:spcAft>
                <a:spcPts val="0"/>
              </a:spcAft>
              <a:buClr>
                <a:srgbClr val="EA9A3E"/>
              </a:buClr>
              <a:buSzPts val="1200"/>
              <a:buFont typeface="Arial"/>
              <a:buNone/>
            </a:pPr>
            <a:r>
              <a:rPr b="0" i="0" lang="en-US" sz="1200" u="none" cap="none" strike="noStrike">
                <a:solidFill>
                  <a:schemeClr val="dk1"/>
                </a:solidFill>
                <a:latin typeface="Arial"/>
                <a:ea typeface="Arial"/>
                <a:cs typeface="Arial"/>
                <a:sym typeface="Arial"/>
              </a:rPr>
              <a:t>Guide Officiel</a:t>
            </a:r>
            <a:br>
              <a:rPr b="0" i="0" lang="en-US" sz="1200" u="none" cap="none" strike="noStrike">
                <a:solidFill>
                  <a:schemeClr val="dk1"/>
                </a:solidFill>
                <a:latin typeface="Arial"/>
                <a:ea typeface="Arial"/>
                <a:cs typeface="Arial"/>
                <a:sym typeface="Arial"/>
              </a:rPr>
            </a:br>
            <a:endParaRPr/>
          </a:p>
          <a:p>
            <a:pPr indent="0" lvl="0" marL="0" marR="0" rtl="0" algn="ctr">
              <a:lnSpc>
                <a:spcPct val="100000"/>
              </a:lnSpc>
              <a:spcBef>
                <a:spcPts val="240"/>
              </a:spcBef>
              <a:spcAft>
                <a:spcPts val="0"/>
              </a:spcAft>
              <a:buClr>
                <a:srgbClr val="EA9A3E"/>
              </a:buClr>
              <a:buSzPts val="1200"/>
              <a:buFont typeface="Arial"/>
              <a:buNone/>
            </a:pPr>
            <a:r>
              <a:t/>
            </a:r>
            <a:endParaRPr b="0" i="0" sz="1200" u="none" cap="none" strike="noStrike">
              <a:solidFill>
                <a:srgbClr val="0B1B47"/>
              </a:solidFill>
              <a:latin typeface="Arial"/>
              <a:ea typeface="Arial"/>
              <a:cs typeface="Arial"/>
              <a:sym typeface="Arial"/>
            </a:endParaRPr>
          </a:p>
          <a:p>
            <a:pPr indent="0" lvl="0" marL="0" marR="0" rtl="0" algn="ctr">
              <a:lnSpc>
                <a:spcPct val="100000"/>
              </a:lnSpc>
              <a:spcBef>
                <a:spcPts val="220"/>
              </a:spcBef>
              <a:spcAft>
                <a:spcPts val="0"/>
              </a:spcAft>
              <a:buClr>
                <a:srgbClr val="EA9A3E"/>
              </a:buClr>
              <a:buSzPts val="1100"/>
              <a:buFont typeface="Arial"/>
              <a:buNone/>
            </a:pPr>
            <a:r>
              <a:t/>
            </a:r>
            <a:endParaRPr b="1" i="0" sz="1100" u="none" cap="none" strike="noStrike">
              <a:solidFill>
                <a:schemeClr val="dk1"/>
              </a:solidFill>
              <a:latin typeface="Arial"/>
              <a:ea typeface="Arial"/>
              <a:cs typeface="Arial"/>
              <a:sym typeface="Arial"/>
            </a:endParaRPr>
          </a:p>
          <a:p>
            <a:pPr indent="0" lvl="0" marL="0" marR="0" rtl="0" algn="ctr">
              <a:lnSpc>
                <a:spcPct val="100000"/>
              </a:lnSpc>
              <a:spcBef>
                <a:spcPts val="220"/>
              </a:spcBef>
              <a:spcAft>
                <a:spcPts val="0"/>
              </a:spcAft>
              <a:buClr>
                <a:srgbClr val="EA9A3E"/>
              </a:buClr>
              <a:buSzPts val="1100"/>
              <a:buFont typeface="Arial"/>
              <a:buNone/>
            </a:pPr>
            <a:r>
              <a:rPr b="1" i="0" lang="en-US" sz="1100" u="none" cap="none" strike="noStrike">
                <a:solidFill>
                  <a:schemeClr val="dk1"/>
                </a:solidFill>
                <a:latin typeface="Arial"/>
                <a:ea typeface="Arial"/>
                <a:cs typeface="Arial"/>
                <a:sym typeface="Arial"/>
              </a:rPr>
              <a:t>Publié par </a:t>
            </a:r>
            <a:endParaRPr/>
          </a:p>
          <a:p>
            <a:pPr indent="0" lvl="0" marL="0" marR="0" rtl="0" algn="ctr">
              <a:lnSpc>
                <a:spcPct val="100000"/>
              </a:lnSpc>
              <a:spcBef>
                <a:spcPts val="220"/>
              </a:spcBef>
              <a:spcAft>
                <a:spcPts val="0"/>
              </a:spcAft>
              <a:buClr>
                <a:srgbClr val="EA9A3E"/>
              </a:buClr>
              <a:buSzPts val="1100"/>
              <a:buFont typeface="Arial"/>
              <a:buNone/>
            </a:pPr>
            <a:r>
              <a:rPr b="1" i="0" lang="en-US" sz="1100" u="none" cap="none" strike="noStrike">
                <a:solidFill>
                  <a:schemeClr val="dk1"/>
                </a:solidFill>
                <a:latin typeface="Arial"/>
                <a:ea typeface="Arial"/>
                <a:cs typeface="Arial"/>
                <a:sym typeface="Arial"/>
              </a:rPr>
              <a:t>Agile Business Consortium</a:t>
            </a:r>
            <a:endParaRPr/>
          </a:p>
        </p:txBody>
      </p:sp>
      <p:pic>
        <p:nvPicPr>
          <p:cNvPr descr="Image result for training icon" id="65" name="Google Shape;65;p3"/>
          <p:cNvPicPr preferRelativeResize="0"/>
          <p:nvPr/>
        </p:nvPicPr>
        <p:blipFill rotWithShape="1">
          <a:blip r:embed="rId3">
            <a:alphaModFix/>
          </a:blip>
          <a:srcRect b="0" l="0" r="0" t="0"/>
          <a:stretch/>
        </p:blipFill>
        <p:spPr>
          <a:xfrm>
            <a:off x="3962400" y="1905000"/>
            <a:ext cx="1219200" cy="1219200"/>
          </a:xfrm>
          <a:prstGeom prst="rect">
            <a:avLst/>
          </a:prstGeom>
          <a:noFill/>
          <a:ln>
            <a:noFill/>
          </a:ln>
        </p:spPr>
      </p:pic>
      <p:pic>
        <p:nvPicPr>
          <p:cNvPr descr="Image result for certification icon" id="66" name="Google Shape;66;p3"/>
          <p:cNvPicPr preferRelativeResize="0"/>
          <p:nvPr/>
        </p:nvPicPr>
        <p:blipFill rotWithShape="1">
          <a:blip r:embed="rId4">
            <a:alphaModFix/>
          </a:blip>
          <a:srcRect b="0" l="0" r="0" t="0"/>
          <a:stretch/>
        </p:blipFill>
        <p:spPr>
          <a:xfrm>
            <a:off x="6788150" y="1905000"/>
            <a:ext cx="1219200" cy="1219200"/>
          </a:xfrm>
          <a:prstGeom prst="rect">
            <a:avLst/>
          </a:prstGeom>
          <a:noFill/>
          <a:ln>
            <a:noFill/>
          </a:ln>
        </p:spPr>
      </p:pic>
      <p:pic>
        <p:nvPicPr>
          <p:cNvPr descr="Image result for manual icon" id="67" name="Google Shape;67;p3"/>
          <p:cNvPicPr preferRelativeResize="0"/>
          <p:nvPr/>
        </p:nvPicPr>
        <p:blipFill rotWithShape="1">
          <a:blip r:embed="rId5">
            <a:alphaModFix/>
          </a:blip>
          <a:srcRect b="0" l="0" r="0" t="0"/>
          <a:stretch/>
        </p:blipFill>
        <p:spPr>
          <a:xfrm>
            <a:off x="1136650" y="1882775"/>
            <a:ext cx="1219200" cy="1219200"/>
          </a:xfrm>
          <a:prstGeom prst="rect">
            <a:avLst/>
          </a:prstGeom>
          <a:noFill/>
          <a:ln>
            <a:noFill/>
          </a:ln>
        </p:spPr>
      </p:pic>
      <p:sp>
        <p:nvSpPr>
          <p:cNvPr id="68" name="Google Shape;68;p3"/>
          <p:cNvSpPr txBox="1"/>
          <p:nvPr/>
        </p:nvSpPr>
        <p:spPr>
          <a:xfrm>
            <a:off x="3527425" y="3417887"/>
            <a:ext cx="2278062" cy="144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400"/>
              <a:buFont typeface="Helvetica Neue"/>
              <a:buNone/>
            </a:pPr>
            <a:r>
              <a:rPr b="1" i="0" lang="en-US" sz="1400" u="none">
                <a:solidFill>
                  <a:srgbClr val="558ED5"/>
                </a:solidFill>
                <a:latin typeface="Helvetica Neue"/>
                <a:ea typeface="Helvetica Neue"/>
                <a:cs typeface="Helvetica Neue"/>
                <a:sym typeface="Helvetica Neue"/>
              </a:rPr>
              <a:t>Formation approuvée</a:t>
            </a:r>
            <a:endParaRPr b="1" i="0" sz="1400" u="none">
              <a:solidFill>
                <a:srgbClr val="558ED5"/>
              </a:solidFill>
              <a:latin typeface="Helvetica Neue"/>
              <a:ea typeface="Helvetica Neue"/>
              <a:cs typeface="Helvetica Neue"/>
              <a:sym typeface="Helvetica Neue"/>
            </a:endParaRPr>
          </a:p>
          <a:p>
            <a:pPr indent="0" lvl="0" marL="0" marR="0" rtl="0" algn="ctr">
              <a:lnSpc>
                <a:spcPct val="100000"/>
              </a:lnSpc>
              <a:spcBef>
                <a:spcPts val="240"/>
              </a:spcBef>
              <a:spcAft>
                <a:spcPts val="0"/>
              </a:spcAft>
              <a:buClr>
                <a:schemeClr val="dk1"/>
              </a:buClr>
              <a:buSzPts val="1200"/>
              <a:buFont typeface="Helvetica Neue"/>
              <a:buNone/>
            </a:pPr>
            <a:r>
              <a:rPr b="0" i="0" lang="en-US" sz="1200" u="none">
                <a:solidFill>
                  <a:schemeClr val="dk1"/>
                </a:solidFill>
                <a:latin typeface="Helvetica Neue"/>
                <a:ea typeface="Helvetica Neue"/>
                <a:cs typeface="Helvetica Neue"/>
                <a:sym typeface="Helvetica Neue"/>
              </a:rPr>
              <a:t>Délivrée par les Accredited Training </a:t>
            </a:r>
            <a:br>
              <a:rPr b="0" i="0" lang="en-US" sz="1200" u="none">
                <a:solidFill>
                  <a:schemeClr val="dk1"/>
                </a:solidFill>
                <a:latin typeface="Helvetica Neue"/>
                <a:ea typeface="Helvetica Neue"/>
                <a:cs typeface="Helvetica Neue"/>
                <a:sym typeface="Helvetica Neue"/>
              </a:rPr>
            </a:br>
            <a:r>
              <a:rPr b="0" i="0" lang="en-US" sz="1200" u="none">
                <a:solidFill>
                  <a:schemeClr val="dk1"/>
                </a:solidFill>
                <a:latin typeface="Helvetica Neue"/>
                <a:ea typeface="Helvetica Neue"/>
                <a:cs typeface="Helvetica Neue"/>
                <a:sym typeface="Helvetica Neue"/>
              </a:rPr>
              <a:t>Organizations (ATOs)</a:t>
            </a:r>
            <a:endParaRPr/>
          </a:p>
          <a:p>
            <a:pPr indent="0" lvl="0" marL="0" marR="0" rtl="0" algn="ctr">
              <a:lnSpc>
                <a:spcPct val="100000"/>
              </a:lnSpc>
              <a:spcBef>
                <a:spcPts val="240"/>
              </a:spcBef>
              <a:spcAft>
                <a:spcPts val="0"/>
              </a:spcAft>
              <a:buClr>
                <a:schemeClr val="dk1"/>
              </a:buClr>
              <a:buSzPts val="1200"/>
              <a:buFont typeface="Merriweather Sans"/>
              <a:buNone/>
            </a:pPr>
            <a:r>
              <a:t/>
            </a:r>
            <a:endParaRPr b="0" i="0" sz="1200" u="none">
              <a:solidFill>
                <a:schemeClr val="dk1"/>
              </a:solidFill>
              <a:latin typeface="Helvetica Neue"/>
              <a:ea typeface="Helvetica Neue"/>
              <a:cs typeface="Helvetica Neue"/>
              <a:sym typeface="Helvetica Neue"/>
            </a:endParaRPr>
          </a:p>
          <a:p>
            <a:pPr indent="0" lvl="0" marL="0" marR="0" rtl="0" algn="ctr">
              <a:lnSpc>
                <a:spcPct val="100000"/>
              </a:lnSpc>
              <a:spcBef>
                <a:spcPts val="220"/>
              </a:spcBef>
              <a:spcAft>
                <a:spcPts val="0"/>
              </a:spcAft>
              <a:buClr>
                <a:schemeClr val="dk1"/>
              </a:buClr>
              <a:buSzPts val="1100"/>
              <a:buFont typeface="Helvetica Neue"/>
              <a:buNone/>
            </a:pPr>
            <a:r>
              <a:rPr b="1" i="0" lang="en-US" sz="1100" u="none">
                <a:solidFill>
                  <a:schemeClr val="dk1"/>
                </a:solidFill>
                <a:latin typeface="Helvetica Neue"/>
                <a:ea typeface="Helvetica Neue"/>
                <a:cs typeface="Helvetica Neue"/>
                <a:sym typeface="Helvetica Neue"/>
              </a:rPr>
              <a:t>Accrédités par APMG pour offrir des services de formation approuvés</a:t>
            </a:r>
            <a:endParaRPr/>
          </a:p>
        </p:txBody>
      </p:sp>
      <p:sp>
        <p:nvSpPr>
          <p:cNvPr id="69" name="Google Shape;69;p3"/>
          <p:cNvSpPr txBox="1"/>
          <p:nvPr/>
        </p:nvSpPr>
        <p:spPr>
          <a:xfrm>
            <a:off x="5895975" y="3441700"/>
            <a:ext cx="3005137" cy="14462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58ED5"/>
              </a:buClr>
              <a:buSzPts val="1400"/>
              <a:buFont typeface="Helvetica Neue"/>
              <a:buNone/>
            </a:pPr>
            <a:r>
              <a:rPr b="1" i="0" lang="en-US" sz="1400" u="none">
                <a:solidFill>
                  <a:srgbClr val="558ED5"/>
                </a:solidFill>
                <a:latin typeface="Helvetica Neue"/>
                <a:ea typeface="Helvetica Neue"/>
                <a:cs typeface="Helvetica Neue"/>
                <a:sym typeface="Helvetica Neue"/>
              </a:rPr>
              <a:t>Certification</a:t>
            </a:r>
            <a:endParaRPr/>
          </a:p>
          <a:p>
            <a:pPr indent="0" lvl="0" marL="0" marR="0" rtl="0" algn="ctr">
              <a:lnSpc>
                <a:spcPct val="100000"/>
              </a:lnSpc>
              <a:spcBef>
                <a:spcPts val="240"/>
              </a:spcBef>
              <a:spcAft>
                <a:spcPts val="0"/>
              </a:spcAft>
              <a:buClr>
                <a:schemeClr val="dk1"/>
              </a:buClr>
              <a:buSzPts val="1200"/>
              <a:buFont typeface="Helvetica Neue"/>
              <a:buNone/>
            </a:pPr>
            <a:r>
              <a:rPr b="0" i="0" lang="en-US" sz="1200" u="none">
                <a:solidFill>
                  <a:schemeClr val="dk1"/>
                </a:solidFill>
                <a:latin typeface="Helvetica Neue"/>
                <a:ea typeface="Helvetica Neue"/>
                <a:cs typeface="Helvetica Neue"/>
                <a:sym typeface="Helvetica Neue"/>
              </a:rPr>
              <a:t>Foundation + Practitioner</a:t>
            </a:r>
            <a:br>
              <a:rPr b="0" i="0" lang="en-US" sz="1200" u="none">
                <a:solidFill>
                  <a:schemeClr val="dk1"/>
                </a:solidFill>
                <a:latin typeface="Helvetica Neue"/>
                <a:ea typeface="Helvetica Neue"/>
                <a:cs typeface="Helvetica Neue"/>
                <a:sym typeface="Helvetica Neue"/>
              </a:rPr>
            </a:br>
            <a:endParaRPr/>
          </a:p>
          <a:p>
            <a:pPr indent="0" lvl="0" marL="0" marR="0" rtl="0" algn="ctr">
              <a:lnSpc>
                <a:spcPct val="100000"/>
              </a:lnSpc>
              <a:spcBef>
                <a:spcPts val="240"/>
              </a:spcBef>
              <a:spcAft>
                <a:spcPts val="0"/>
              </a:spcAft>
              <a:buClr>
                <a:schemeClr val="dk1"/>
              </a:buClr>
              <a:buSzPts val="1200"/>
              <a:buFont typeface="Merriweather Sans"/>
              <a:buNone/>
            </a:pPr>
            <a:r>
              <a:t/>
            </a:r>
            <a:endParaRPr b="0" i="0" sz="1200" u="none">
              <a:solidFill>
                <a:schemeClr val="dk1"/>
              </a:solidFill>
              <a:latin typeface="Helvetica Neue"/>
              <a:ea typeface="Helvetica Neue"/>
              <a:cs typeface="Helvetica Neue"/>
              <a:sym typeface="Helvetica Neue"/>
            </a:endParaRPr>
          </a:p>
          <a:p>
            <a:pPr indent="0" lvl="0" marL="0" marR="0" rtl="0" algn="ctr">
              <a:lnSpc>
                <a:spcPct val="100000"/>
              </a:lnSpc>
              <a:spcBef>
                <a:spcPts val="220"/>
              </a:spcBef>
              <a:spcAft>
                <a:spcPts val="0"/>
              </a:spcAft>
              <a:buClr>
                <a:schemeClr val="dk1"/>
              </a:buClr>
              <a:buSzPts val="1100"/>
              <a:buFont typeface="Merriweather Sans"/>
              <a:buNone/>
            </a:pPr>
            <a:r>
              <a:t/>
            </a:r>
            <a:endParaRPr b="1" i="0" sz="1100" u="none">
              <a:solidFill>
                <a:schemeClr val="dk1"/>
              </a:solidFill>
              <a:latin typeface="Helvetica Neue"/>
              <a:ea typeface="Helvetica Neue"/>
              <a:cs typeface="Helvetica Neue"/>
              <a:sym typeface="Helvetica Neue"/>
            </a:endParaRPr>
          </a:p>
          <a:p>
            <a:pPr indent="0" lvl="0" marL="0" marR="0" rtl="0" algn="ctr">
              <a:lnSpc>
                <a:spcPct val="100000"/>
              </a:lnSpc>
              <a:spcBef>
                <a:spcPts val="220"/>
              </a:spcBef>
              <a:spcAft>
                <a:spcPts val="0"/>
              </a:spcAft>
              <a:buClr>
                <a:schemeClr val="dk1"/>
              </a:buClr>
              <a:buSzPts val="1100"/>
              <a:buFont typeface="Helvetica Neue"/>
              <a:buNone/>
            </a:pPr>
            <a:r>
              <a:rPr b="1" i="0" lang="en-US" sz="1100" u="none">
                <a:solidFill>
                  <a:schemeClr val="dk1"/>
                </a:solidFill>
                <a:latin typeface="Helvetica Neue"/>
                <a:ea typeface="Helvetica Neue"/>
                <a:cs typeface="Helvetica Neue"/>
                <a:sym typeface="Helvetica Neue"/>
              </a:rPr>
              <a:t>Syllabus &amp; examens </a:t>
            </a:r>
            <a:endParaRPr/>
          </a:p>
          <a:p>
            <a:pPr indent="0" lvl="0" marL="0" marR="0" rtl="0" algn="ctr">
              <a:lnSpc>
                <a:spcPct val="100000"/>
              </a:lnSpc>
              <a:spcBef>
                <a:spcPts val="220"/>
              </a:spcBef>
              <a:spcAft>
                <a:spcPts val="0"/>
              </a:spcAft>
              <a:buClr>
                <a:schemeClr val="dk1"/>
              </a:buClr>
              <a:buSzPts val="1100"/>
              <a:buFont typeface="Helvetica Neue"/>
              <a:buNone/>
            </a:pPr>
            <a:r>
              <a:rPr b="1" i="0" lang="en-US" sz="1100" u="none">
                <a:solidFill>
                  <a:schemeClr val="dk1"/>
                </a:solidFill>
                <a:latin typeface="Helvetica Neue"/>
                <a:ea typeface="Helvetica Neue"/>
                <a:cs typeface="Helvetica Neue"/>
                <a:sym typeface="Helvetica Neue"/>
              </a:rPr>
              <a:t>développés par APMG</a:t>
            </a:r>
            <a:endParaRPr/>
          </a:p>
        </p:txBody>
      </p:sp>
      <p:sp>
        <p:nvSpPr>
          <p:cNvPr id="70" name="Google Shape;70;p3"/>
          <p:cNvSpPr txBox="1"/>
          <p:nvPr/>
        </p:nvSpPr>
        <p:spPr>
          <a:xfrm>
            <a:off x="3338512" y="1595437"/>
            <a:ext cx="2466975" cy="3667125"/>
          </a:xfrm>
          <a:prstGeom prst="rect">
            <a:avLst/>
          </a:prstGeom>
          <a:noFill/>
          <a:ln cap="flat" cmpd="sng" w="9525">
            <a:solidFill>
              <a:srgbClr val="953735"/>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71" name="Google Shape;71;p3"/>
          <p:cNvSpPr txBox="1"/>
          <p:nvPr/>
        </p:nvSpPr>
        <p:spPr>
          <a:xfrm>
            <a:off x="512762" y="1595437"/>
            <a:ext cx="2466975" cy="3667125"/>
          </a:xfrm>
          <a:prstGeom prst="rect">
            <a:avLst/>
          </a:prstGeom>
          <a:noFill/>
          <a:ln cap="flat" cmpd="sng" w="9525">
            <a:solidFill>
              <a:srgbClr val="953735"/>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72" name="Google Shape;72;p3"/>
          <p:cNvSpPr txBox="1"/>
          <p:nvPr/>
        </p:nvSpPr>
        <p:spPr>
          <a:xfrm>
            <a:off x="6164262" y="1595437"/>
            <a:ext cx="2466975" cy="3667125"/>
          </a:xfrm>
          <a:prstGeom prst="rect">
            <a:avLst/>
          </a:prstGeom>
          <a:noFill/>
          <a:ln cap="flat" cmpd="sng" w="9525">
            <a:solidFill>
              <a:srgbClr val="953735"/>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73" name="Google Shape;73;p3"/>
          <p:cNvSpPr/>
          <p:nvPr/>
        </p:nvSpPr>
        <p:spPr>
          <a:xfrm>
            <a:off x="2979737" y="2338387"/>
            <a:ext cx="352425" cy="307975"/>
          </a:xfrm>
          <a:prstGeom prst="rightArrow">
            <a:avLst>
              <a:gd fmla="val 12162" name="adj1"/>
              <a:gd fmla="val 50000" name="adj2"/>
            </a:avLst>
          </a:prstGeom>
          <a:solidFill>
            <a:srgbClr val="558ED5"/>
          </a:solidFill>
          <a:ln cap="flat" cmpd="sng" w="9525">
            <a:solidFill>
              <a:srgbClr val="953735"/>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74" name="Google Shape;74;p3"/>
          <p:cNvSpPr/>
          <p:nvPr/>
        </p:nvSpPr>
        <p:spPr>
          <a:xfrm>
            <a:off x="5808662" y="2336800"/>
            <a:ext cx="352425" cy="307975"/>
          </a:xfrm>
          <a:prstGeom prst="rightArrow">
            <a:avLst>
              <a:gd fmla="val 12162" name="adj1"/>
              <a:gd fmla="val 50000" name="adj2"/>
            </a:avLst>
          </a:prstGeom>
          <a:solidFill>
            <a:srgbClr val="558ED5"/>
          </a:solidFill>
          <a:ln cap="flat" cmpd="sng" w="9525">
            <a:solidFill>
              <a:srgbClr val="953735"/>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8" name="Shape 78"/>
        <p:cNvGrpSpPr/>
        <p:nvPr/>
      </p:nvGrpSpPr>
      <p:grpSpPr>
        <a:xfrm>
          <a:off x="0" y="0"/>
          <a:ext cx="0" cy="0"/>
          <a:chOff x="0" y="0"/>
          <a:chExt cx="0" cy="0"/>
        </a:xfrm>
      </p:grpSpPr>
      <p:pic>
        <p:nvPicPr>
          <p:cNvPr id="79" name="Google Shape;79;p4"/>
          <p:cNvPicPr preferRelativeResize="0"/>
          <p:nvPr/>
        </p:nvPicPr>
        <p:blipFill rotWithShape="1">
          <a:blip r:embed="rId4">
            <a:alphaModFix/>
          </a:blip>
          <a:srcRect b="0" l="0" r="0" t="0"/>
          <a:stretch/>
        </p:blipFill>
        <p:spPr>
          <a:xfrm>
            <a:off x="0" y="6038850"/>
            <a:ext cx="9144000" cy="819150"/>
          </a:xfrm>
          <a:prstGeom prst="rect">
            <a:avLst/>
          </a:prstGeom>
          <a:noFill/>
          <a:ln>
            <a:noFill/>
          </a:ln>
        </p:spPr>
      </p:pic>
      <p:sp>
        <p:nvSpPr>
          <p:cNvPr id="80" name="Google Shape;80;p4"/>
          <p:cNvSpPr txBox="1"/>
          <p:nvPr>
            <p:ph idx="1" type="body"/>
          </p:nvPr>
        </p:nvSpPr>
        <p:spPr>
          <a:xfrm>
            <a:off x="423862" y="3111500"/>
            <a:ext cx="8296275" cy="2600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A9A3E"/>
              </a:buClr>
              <a:buSzPts val="1600"/>
              <a:buFont typeface="Arial"/>
              <a:buNone/>
            </a:pPr>
            <a:r>
              <a:rPr b="1" i="0" lang="en-US" sz="1600" u="none" cap="none" strike="noStrike">
                <a:solidFill>
                  <a:srgbClr val="0B1B47"/>
                </a:solidFill>
                <a:latin typeface="Arial"/>
                <a:ea typeface="Arial"/>
                <a:cs typeface="Arial"/>
                <a:sym typeface="Arial"/>
              </a:rPr>
              <a:t>Développé en partenariat avec Agile Business Consortium– Organisme Professionnel à but non lucratif, leader mondial de la promotion permettant l’agilité des entreprises dans le monde</a:t>
            </a:r>
            <a:r>
              <a:rPr b="1" i="0" lang="en-US" sz="1600" u="none" cap="none" strike="noStrike">
                <a:solidFill>
                  <a:srgbClr val="FF0000"/>
                </a:solidFill>
                <a:latin typeface="Arial"/>
                <a:ea typeface="Arial"/>
                <a:cs typeface="Arial"/>
                <a:sym typeface="Arial"/>
              </a:rPr>
              <a:t> </a:t>
            </a:r>
            <a:endParaRPr/>
          </a:p>
          <a:p>
            <a:pPr indent="0" lvl="0" marL="0" marR="0" rtl="0" algn="ctr">
              <a:lnSpc>
                <a:spcPct val="100000"/>
              </a:lnSpc>
              <a:spcBef>
                <a:spcPts val="320"/>
              </a:spcBef>
              <a:spcAft>
                <a:spcPts val="0"/>
              </a:spcAft>
              <a:buClr>
                <a:srgbClr val="EA9A3E"/>
              </a:buClr>
              <a:buSzPts val="1600"/>
              <a:buFont typeface="Arial"/>
              <a:buNone/>
            </a:pPr>
            <a:r>
              <a:rPr b="1" i="0" lang="en-US" sz="1600" u="none" cap="none" strike="noStrike">
                <a:solidFill>
                  <a:srgbClr val="0B1B47"/>
                </a:solidFill>
                <a:latin typeface="Arial"/>
                <a:ea typeface="Arial"/>
                <a:cs typeface="Arial"/>
                <a:sym typeface="Arial"/>
              </a:rPr>
              <a:t>www.agilebusiness.org</a:t>
            </a:r>
            <a:br>
              <a:rPr b="1" i="0" lang="en-US" sz="1600" u="none" cap="none" strike="noStrike">
                <a:solidFill>
                  <a:srgbClr val="0B1B47"/>
                </a:solidFill>
                <a:latin typeface="Arial"/>
                <a:ea typeface="Arial"/>
                <a:cs typeface="Arial"/>
                <a:sym typeface="Arial"/>
              </a:rPr>
            </a:br>
            <a:endParaRPr/>
          </a:p>
          <a:p>
            <a:pPr indent="0" lvl="0" marL="0" marR="0" rtl="0" algn="ctr">
              <a:lnSpc>
                <a:spcPct val="100000"/>
              </a:lnSpc>
              <a:spcBef>
                <a:spcPts val="320"/>
              </a:spcBef>
              <a:spcAft>
                <a:spcPts val="0"/>
              </a:spcAft>
              <a:buClr>
                <a:srgbClr val="EA9A3E"/>
              </a:buClr>
              <a:buSzPts val="1600"/>
              <a:buFont typeface="Arial"/>
              <a:buNone/>
            </a:pPr>
            <a:r>
              <a:rPr b="0" i="0" lang="en-US" sz="1600" u="none" cap="none" strike="noStrike">
                <a:solidFill>
                  <a:srgbClr val="0B1B47"/>
                </a:solidFill>
                <a:latin typeface="Arial"/>
                <a:ea typeface="Arial"/>
                <a:cs typeface="Arial"/>
                <a:sym typeface="Arial"/>
              </a:rPr>
              <a:t>L'Agile Business Consortium a créé le manuel AgilePM Handbook et s'est associé à l’APMG pour développer le programme de formation et de certification accrédité.</a:t>
            </a:r>
            <a:endParaRPr/>
          </a:p>
        </p:txBody>
      </p:sp>
      <p:pic>
        <p:nvPicPr>
          <p:cNvPr descr="A close up of a logo&#10;&#10;Description automatically generated" id="81" name="Google Shape;81;p4"/>
          <p:cNvPicPr preferRelativeResize="0"/>
          <p:nvPr/>
        </p:nvPicPr>
        <p:blipFill rotWithShape="1">
          <a:blip r:embed="rId5">
            <a:alphaModFix/>
          </a:blip>
          <a:srcRect b="0" l="0" r="0" t="0"/>
          <a:stretch/>
        </p:blipFill>
        <p:spPr>
          <a:xfrm>
            <a:off x="3203575" y="869950"/>
            <a:ext cx="2736850" cy="178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5"/>
          <p:cNvSpPr txBox="1"/>
          <p:nvPr>
            <p:ph idx="1" type="body"/>
          </p:nvPr>
        </p:nvSpPr>
        <p:spPr>
          <a:xfrm>
            <a:off x="585787" y="1970087"/>
            <a:ext cx="5961062" cy="29178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EA9A3E"/>
              </a:buClr>
              <a:buSzPts val="1800"/>
              <a:buFont typeface="Arial"/>
              <a:buChar char="•"/>
            </a:pPr>
            <a:r>
              <a:rPr b="0" i="0" lang="en-US" sz="1800" u="none" cap="none" strike="noStrike">
                <a:solidFill>
                  <a:schemeClr val="dk1"/>
                </a:solidFill>
                <a:latin typeface="Arial"/>
                <a:ea typeface="Arial"/>
                <a:cs typeface="Arial"/>
                <a:sym typeface="Arial"/>
              </a:rPr>
              <a:t>Offre une méthodologie pratique et reproductible qui établit un équilibre idéal entre les normes, la rigueur et la visibilité requises pour une bonne gestion de projet et la rapidité, le changement et l'autonomi</a:t>
            </a:r>
            <a:r>
              <a:rPr lang="en-US" sz="1800">
                <a:solidFill>
                  <a:schemeClr val="dk1"/>
                </a:solidFill>
              </a:rPr>
              <a:t>e</a:t>
            </a:r>
            <a:r>
              <a:rPr b="0" i="0" lang="en-US" sz="1800" u="none" cap="none" strike="noStrike">
                <a:solidFill>
                  <a:schemeClr val="dk1"/>
                </a:solidFill>
                <a:latin typeface="Arial"/>
                <a:ea typeface="Arial"/>
                <a:cs typeface="Arial"/>
                <a:sym typeface="Arial"/>
              </a:rPr>
              <a:t> fournis par Agile.</a:t>
            </a:r>
            <a:endParaRPr/>
          </a:p>
          <a:p>
            <a:pPr indent="-342900" lvl="0" marL="342900" marR="0" rtl="0" algn="l">
              <a:lnSpc>
                <a:spcPct val="100000"/>
              </a:lnSpc>
              <a:spcBef>
                <a:spcPts val="200"/>
              </a:spcBef>
              <a:spcAft>
                <a:spcPts val="0"/>
              </a:spcAft>
              <a:buClr>
                <a:srgbClr val="EA9A3E"/>
              </a:buClr>
              <a:buSzPts val="1000"/>
              <a:buFont typeface="Arial"/>
              <a:buNone/>
            </a:pPr>
            <a:r>
              <a:t/>
            </a:r>
            <a:endParaRPr b="0" i="0" sz="1000" u="none" cap="none" strike="noStrike">
              <a:solidFill>
                <a:srgbClr val="0B1B47"/>
              </a:solidFill>
              <a:latin typeface="Arial"/>
              <a:ea typeface="Arial"/>
              <a:cs typeface="Arial"/>
              <a:sym typeface="Arial"/>
            </a:endParaRPr>
          </a:p>
          <a:p>
            <a:pPr indent="-342900" lvl="0" marL="342900" marR="0" rtl="0" algn="l">
              <a:lnSpc>
                <a:spcPct val="100000"/>
              </a:lnSpc>
              <a:spcBef>
                <a:spcPts val="360"/>
              </a:spcBef>
              <a:spcAft>
                <a:spcPts val="0"/>
              </a:spcAft>
              <a:buClr>
                <a:srgbClr val="EA9A3E"/>
              </a:buClr>
              <a:buSzPts val="1800"/>
              <a:buFont typeface="Arial"/>
              <a:buChar char="•"/>
            </a:pPr>
            <a:r>
              <a:rPr b="0" i="0" lang="en-US" sz="1800" u="none" cap="none" strike="noStrike">
                <a:solidFill>
                  <a:schemeClr val="dk1"/>
                </a:solidFill>
                <a:latin typeface="Arial"/>
                <a:ea typeface="Arial"/>
                <a:cs typeface="Arial"/>
                <a:sym typeface="Arial"/>
              </a:rPr>
              <a:t>Basé sur le cadre de référence en gestion de projet Agile de l’Agile Business Consortium (établi depuis plus de 20 ans).</a:t>
            </a:r>
            <a:endParaRPr/>
          </a:p>
          <a:p>
            <a:pPr indent="-342900" lvl="0" marL="342900" marR="0" rtl="0" algn="l">
              <a:lnSpc>
                <a:spcPct val="100000"/>
              </a:lnSpc>
              <a:spcBef>
                <a:spcPts val="200"/>
              </a:spcBef>
              <a:spcAft>
                <a:spcPts val="0"/>
              </a:spcAft>
              <a:buClr>
                <a:srgbClr val="EA9A3E"/>
              </a:buClr>
              <a:buSzPts val="1000"/>
              <a:buFont typeface="Arial"/>
              <a:buNone/>
            </a:pPr>
            <a:r>
              <a:t/>
            </a:r>
            <a:endParaRPr b="0" i="0" sz="1000" u="none" cap="none" strike="noStrike">
              <a:solidFill>
                <a:schemeClr val="dk1"/>
              </a:solidFill>
              <a:latin typeface="Arial"/>
              <a:ea typeface="Arial"/>
              <a:cs typeface="Arial"/>
              <a:sym typeface="Arial"/>
            </a:endParaRPr>
          </a:p>
          <a:p>
            <a:pPr indent="-342900" lvl="0" marL="342900" marR="0" rtl="0" algn="just">
              <a:lnSpc>
                <a:spcPct val="100000"/>
              </a:lnSpc>
              <a:spcBef>
                <a:spcPts val="360"/>
              </a:spcBef>
              <a:spcAft>
                <a:spcPts val="0"/>
              </a:spcAft>
              <a:buClr>
                <a:srgbClr val="EA9A3E"/>
              </a:buClr>
              <a:buSzPts val="1800"/>
              <a:buFont typeface="Arial"/>
              <a:buChar char="•"/>
            </a:pPr>
            <a:r>
              <a:rPr b="0" i="0" lang="en-US" sz="1800" u="none" cap="none" strike="noStrike">
                <a:solidFill>
                  <a:schemeClr val="dk1"/>
                </a:solidFill>
                <a:latin typeface="Arial"/>
                <a:ea typeface="Arial"/>
                <a:cs typeface="Arial"/>
                <a:sym typeface="Arial"/>
              </a:rPr>
              <a:t>Offre un cadre de référence d'entreprise agile structuré et évolutif basé sur des pratiques éprouvées.</a:t>
            </a:r>
            <a:endParaRPr/>
          </a:p>
        </p:txBody>
      </p:sp>
      <p:pic>
        <p:nvPicPr>
          <p:cNvPr id="87" name="Google Shape;87;p5"/>
          <p:cNvPicPr preferRelativeResize="0"/>
          <p:nvPr/>
        </p:nvPicPr>
        <p:blipFill rotWithShape="1">
          <a:blip r:embed="rId4">
            <a:alphaModFix/>
          </a:blip>
          <a:srcRect b="0" l="0" r="0" t="0"/>
          <a:stretch/>
        </p:blipFill>
        <p:spPr>
          <a:xfrm>
            <a:off x="6694487" y="2047875"/>
            <a:ext cx="1906587" cy="2762250"/>
          </a:xfrm>
          <a:prstGeom prst="rect">
            <a:avLst/>
          </a:prstGeom>
          <a:noFill/>
          <a:ln>
            <a:noFill/>
          </a:ln>
        </p:spPr>
      </p:pic>
      <p:sp>
        <p:nvSpPr>
          <p:cNvPr id="88" name="Google Shape;88;p5"/>
          <p:cNvSpPr txBox="1"/>
          <p:nvPr>
            <p:ph type="title"/>
          </p:nvPr>
        </p:nvSpPr>
        <p:spPr>
          <a:xfrm>
            <a:off x="481012" y="735012"/>
            <a:ext cx="8181975" cy="534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58ED5"/>
              </a:buClr>
              <a:buSzPts val="2800"/>
              <a:buFont typeface="Arial"/>
              <a:buNone/>
            </a:pPr>
            <a:r>
              <a:rPr b="0" i="0" lang="en-US" sz="2800" u="none">
                <a:solidFill>
                  <a:srgbClr val="558ED5"/>
                </a:solidFill>
                <a:latin typeface="Arial"/>
                <a:ea typeface="Arial"/>
                <a:cs typeface="Arial"/>
                <a:sym typeface="Arial"/>
              </a:rPr>
              <a:t>Le manuel officiel AgilePM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6"/>
          <p:cNvSpPr txBox="1"/>
          <p:nvPr>
            <p:ph idx="1" type="body"/>
          </p:nvPr>
        </p:nvSpPr>
        <p:spPr>
          <a:xfrm>
            <a:off x="2701925" y="1617662"/>
            <a:ext cx="5961062" cy="362267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EA9A3E"/>
              </a:buClr>
              <a:buSzPts val="1800"/>
              <a:buFont typeface="Arial"/>
              <a:buNone/>
            </a:pPr>
            <a:r>
              <a:rPr b="0" i="0" lang="en-US" sz="1800" u="none" cap="none" strike="noStrike">
                <a:solidFill>
                  <a:schemeClr val="dk1"/>
                </a:solidFill>
                <a:latin typeface="Arial"/>
                <a:ea typeface="Arial"/>
                <a:cs typeface="Arial"/>
                <a:sym typeface="Arial"/>
              </a:rPr>
              <a:t>Rassemble tous les éléments d’un projet dans un contexte Agile:</a:t>
            </a:r>
            <a:endParaRPr/>
          </a:p>
          <a:p>
            <a:pPr indent="0" lvl="0" marL="0" marR="0" rtl="0" algn="just">
              <a:lnSpc>
                <a:spcPct val="100000"/>
              </a:lnSpc>
              <a:spcBef>
                <a:spcPts val="220"/>
              </a:spcBef>
              <a:spcAft>
                <a:spcPts val="0"/>
              </a:spcAft>
              <a:buClr>
                <a:srgbClr val="EA9A3E"/>
              </a:buClr>
              <a:buSzPts val="1100"/>
              <a:buFont typeface="Arial"/>
              <a:buNone/>
            </a:pPr>
            <a:r>
              <a:t/>
            </a:r>
            <a:endParaRPr b="0" i="0" sz="1100" u="none" cap="none" strike="noStrike">
              <a:solidFill>
                <a:schemeClr val="dk1"/>
              </a:solidFill>
              <a:latin typeface="Arial"/>
              <a:ea typeface="Arial"/>
              <a:cs typeface="Arial"/>
              <a:sym typeface="Arial"/>
            </a:endParaRPr>
          </a:p>
          <a:p>
            <a:pPr indent="-114300" lvl="0" marL="0" marR="0" rtl="0" algn="just">
              <a:lnSpc>
                <a:spcPct val="100000"/>
              </a:lnSpc>
              <a:spcBef>
                <a:spcPts val="360"/>
              </a:spcBef>
              <a:spcAft>
                <a:spcPts val="0"/>
              </a:spcAft>
              <a:buClr>
                <a:srgbClr val="EA9A3E"/>
              </a:buClr>
              <a:buSzPts val="1800"/>
              <a:buFont typeface="Arial"/>
              <a:buChar char="•"/>
            </a:pPr>
            <a:r>
              <a:rPr b="1" lang="en-US" sz="1800">
                <a:solidFill>
                  <a:schemeClr val="dk1"/>
                </a:solidFill>
              </a:rPr>
              <a:t> </a:t>
            </a:r>
            <a:r>
              <a:rPr b="1" i="0" lang="en-US" sz="1800" u="none" cap="none" strike="noStrike">
                <a:solidFill>
                  <a:schemeClr val="dk1"/>
                </a:solidFill>
                <a:latin typeface="Arial"/>
                <a:ea typeface="Arial"/>
                <a:cs typeface="Arial"/>
                <a:sym typeface="Arial"/>
              </a:rPr>
              <a:t>Principes</a:t>
            </a:r>
            <a:r>
              <a:rPr b="0" i="0" lang="en-US" sz="1800" u="none" cap="none" strike="noStrike">
                <a:solidFill>
                  <a:schemeClr val="dk1"/>
                </a:solidFill>
                <a:latin typeface="Arial"/>
                <a:ea typeface="Arial"/>
                <a:cs typeface="Arial"/>
                <a:sym typeface="Arial"/>
              </a:rPr>
              <a:t> (les comportements);</a:t>
            </a:r>
            <a:endParaRPr/>
          </a:p>
          <a:p>
            <a:pPr indent="-114300" lvl="0" marL="0" marR="0" rtl="0" algn="just">
              <a:lnSpc>
                <a:spcPct val="100000"/>
              </a:lnSpc>
              <a:spcBef>
                <a:spcPts val="360"/>
              </a:spcBef>
              <a:spcAft>
                <a:spcPts val="0"/>
              </a:spcAft>
              <a:buClr>
                <a:srgbClr val="EA9A3E"/>
              </a:buClr>
              <a:buSzPts val="1800"/>
              <a:buFont typeface="Arial"/>
              <a:buChar char="•"/>
            </a:pPr>
            <a:r>
              <a:rPr b="1" lang="en-US" sz="1800">
                <a:solidFill>
                  <a:schemeClr val="dk1"/>
                </a:solidFill>
              </a:rPr>
              <a:t> </a:t>
            </a:r>
            <a:r>
              <a:rPr b="1" i="0" lang="en-US" sz="1800" u="none" cap="none" strike="noStrike">
                <a:solidFill>
                  <a:schemeClr val="dk1"/>
                </a:solidFill>
                <a:latin typeface="Arial"/>
                <a:ea typeface="Arial"/>
                <a:cs typeface="Arial"/>
                <a:sym typeface="Arial"/>
              </a:rPr>
              <a:t>Personnes</a:t>
            </a:r>
            <a:r>
              <a:rPr b="0" i="0" lang="en-US" sz="1800" u="none" cap="none" strike="noStrike">
                <a:solidFill>
                  <a:schemeClr val="dk1"/>
                </a:solidFill>
                <a:latin typeface="Arial"/>
                <a:ea typeface="Arial"/>
                <a:cs typeface="Arial"/>
                <a:sym typeface="Arial"/>
              </a:rPr>
              <a:t> (les rôles et les responsabilités);</a:t>
            </a:r>
            <a:endParaRPr/>
          </a:p>
          <a:p>
            <a:pPr indent="-114300" lvl="0" marL="0" marR="0" rtl="0" algn="just">
              <a:lnSpc>
                <a:spcPct val="100000"/>
              </a:lnSpc>
              <a:spcBef>
                <a:spcPts val="360"/>
              </a:spcBef>
              <a:spcAft>
                <a:spcPts val="0"/>
              </a:spcAft>
              <a:buClr>
                <a:srgbClr val="EA9A3E"/>
              </a:buClr>
              <a:buSzPts val="1800"/>
              <a:buFont typeface="Arial"/>
              <a:buChar char="•"/>
            </a:pPr>
            <a:r>
              <a:rPr b="1" lang="en-US" sz="1800">
                <a:solidFill>
                  <a:schemeClr val="dk1"/>
                </a:solidFill>
              </a:rPr>
              <a:t> </a:t>
            </a:r>
            <a:r>
              <a:rPr b="1" i="0" lang="en-US" sz="1800" u="none" cap="none" strike="noStrike">
                <a:solidFill>
                  <a:schemeClr val="dk1"/>
                </a:solidFill>
                <a:latin typeface="Arial"/>
                <a:ea typeface="Arial"/>
                <a:cs typeface="Arial"/>
                <a:sym typeface="Arial"/>
              </a:rPr>
              <a:t>Processus</a:t>
            </a:r>
            <a:r>
              <a:rPr b="0" i="0" lang="en-US" sz="1800" u="none" cap="none" strike="noStrike">
                <a:solidFill>
                  <a:schemeClr val="dk1"/>
                </a:solidFill>
                <a:latin typeface="Arial"/>
                <a:ea typeface="Arial"/>
                <a:cs typeface="Arial"/>
                <a:sym typeface="Arial"/>
              </a:rPr>
              <a:t> (le cycle de vie);</a:t>
            </a:r>
            <a:endParaRPr/>
          </a:p>
          <a:p>
            <a:pPr indent="-114300" lvl="0" marL="0" marR="0" rtl="0" algn="just">
              <a:lnSpc>
                <a:spcPct val="100000"/>
              </a:lnSpc>
              <a:spcBef>
                <a:spcPts val="360"/>
              </a:spcBef>
              <a:spcAft>
                <a:spcPts val="0"/>
              </a:spcAft>
              <a:buClr>
                <a:srgbClr val="EA9A3E"/>
              </a:buClr>
              <a:buSzPts val="1800"/>
              <a:buFont typeface="Arial"/>
              <a:buChar char="•"/>
            </a:pPr>
            <a:r>
              <a:rPr b="1" lang="en-US" sz="1800">
                <a:solidFill>
                  <a:schemeClr val="dk1"/>
                </a:solidFill>
              </a:rPr>
              <a:t> </a:t>
            </a:r>
            <a:r>
              <a:rPr b="1" i="0" lang="en-US" sz="1800" u="none" cap="none" strike="noStrike">
                <a:solidFill>
                  <a:schemeClr val="dk1"/>
                </a:solidFill>
                <a:latin typeface="Arial"/>
                <a:ea typeface="Arial"/>
                <a:cs typeface="Arial"/>
                <a:sym typeface="Arial"/>
              </a:rPr>
              <a:t>Produits</a:t>
            </a:r>
            <a:r>
              <a:rPr b="0" i="0" lang="en-US" sz="1800" u="none" cap="none" strike="noStrike">
                <a:solidFill>
                  <a:schemeClr val="dk1"/>
                </a:solidFill>
                <a:latin typeface="Arial"/>
                <a:ea typeface="Arial"/>
                <a:cs typeface="Arial"/>
                <a:sym typeface="Arial"/>
              </a:rPr>
              <a:t> (qu’est-ce qui est produit et quand);</a:t>
            </a:r>
            <a:endParaRPr/>
          </a:p>
          <a:p>
            <a:pPr indent="-114300" lvl="0" marL="0" marR="0" rtl="0" algn="just">
              <a:lnSpc>
                <a:spcPct val="100000"/>
              </a:lnSpc>
              <a:spcBef>
                <a:spcPts val="360"/>
              </a:spcBef>
              <a:spcAft>
                <a:spcPts val="0"/>
              </a:spcAft>
              <a:buClr>
                <a:srgbClr val="EA9A3E"/>
              </a:buClr>
              <a:buSzPts val="1800"/>
              <a:buFont typeface="Arial"/>
              <a:buChar char="•"/>
            </a:pPr>
            <a:r>
              <a:rPr b="1" lang="en-US" sz="1800">
                <a:solidFill>
                  <a:schemeClr val="dk1"/>
                </a:solidFill>
              </a:rPr>
              <a:t> </a:t>
            </a:r>
            <a:r>
              <a:rPr b="1" i="0" lang="en-US" sz="1800" u="none" cap="none" strike="noStrike">
                <a:solidFill>
                  <a:schemeClr val="dk1"/>
                </a:solidFill>
                <a:latin typeface="Arial"/>
                <a:ea typeface="Arial"/>
                <a:cs typeface="Arial"/>
                <a:sym typeface="Arial"/>
              </a:rPr>
              <a:t>Practiques</a:t>
            </a:r>
            <a:r>
              <a:rPr b="0" i="0" lang="en-US" sz="1800" u="none" cap="none" strike="noStrike">
                <a:solidFill>
                  <a:schemeClr val="dk1"/>
                </a:solidFill>
                <a:latin typeface="Arial"/>
                <a:ea typeface="Arial"/>
                <a:cs typeface="Arial"/>
                <a:sym typeface="Arial"/>
              </a:rPr>
              <a:t> (Timeboxing, modélisation, développement itératif, hiérarchisation et ateliers animés).</a:t>
            </a:r>
            <a:endParaRPr/>
          </a:p>
          <a:p>
            <a:pPr indent="0" lvl="0" marL="0" marR="0" rtl="0" algn="just">
              <a:lnSpc>
                <a:spcPct val="100000"/>
              </a:lnSpc>
              <a:spcBef>
                <a:spcPts val="220"/>
              </a:spcBef>
              <a:spcAft>
                <a:spcPts val="0"/>
              </a:spcAft>
              <a:buClr>
                <a:srgbClr val="EA9A3E"/>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just">
              <a:lnSpc>
                <a:spcPct val="100000"/>
              </a:lnSpc>
              <a:spcBef>
                <a:spcPts val="360"/>
              </a:spcBef>
              <a:spcAft>
                <a:spcPts val="0"/>
              </a:spcAft>
              <a:buClr>
                <a:srgbClr val="EA9A3E"/>
              </a:buClr>
              <a:buSzPts val="1800"/>
              <a:buFont typeface="Arial"/>
              <a:buNone/>
            </a:pPr>
            <a:r>
              <a:rPr b="0" i="0" lang="en-US" sz="1800" u="none" cap="none" strike="noStrike">
                <a:solidFill>
                  <a:schemeClr val="dk1"/>
                </a:solidFill>
                <a:latin typeface="Arial"/>
                <a:ea typeface="Arial"/>
                <a:cs typeface="Arial"/>
                <a:sym typeface="Arial"/>
              </a:rPr>
              <a:t>Un </a:t>
            </a:r>
            <a:r>
              <a:rPr b="1" i="0" lang="en-US" sz="1800" u="none" cap="none" strike="noStrike">
                <a:solidFill>
                  <a:schemeClr val="dk1"/>
                </a:solidFill>
                <a:latin typeface="Arial"/>
                <a:ea typeface="Arial"/>
                <a:cs typeface="Arial"/>
                <a:sym typeface="Arial"/>
              </a:rPr>
              <a:t>cadre de référence complet </a:t>
            </a:r>
            <a:r>
              <a:rPr b="0" i="0" lang="en-US" sz="1800" u="none" cap="none" strike="noStrike">
                <a:solidFill>
                  <a:schemeClr val="dk1"/>
                </a:solidFill>
                <a:latin typeface="Arial"/>
                <a:ea typeface="Arial"/>
                <a:cs typeface="Arial"/>
                <a:sym typeface="Arial"/>
              </a:rPr>
              <a:t>pour des projets Agiles réussis.</a:t>
            </a:r>
            <a:endParaRPr/>
          </a:p>
        </p:txBody>
      </p:sp>
      <p:pic>
        <p:nvPicPr>
          <p:cNvPr id="94" name="Google Shape;94;p6"/>
          <p:cNvPicPr preferRelativeResize="0"/>
          <p:nvPr/>
        </p:nvPicPr>
        <p:blipFill rotWithShape="1">
          <a:blip r:embed="rId4">
            <a:alphaModFix/>
          </a:blip>
          <a:srcRect b="0" l="0" r="0" t="0"/>
          <a:stretch/>
        </p:blipFill>
        <p:spPr>
          <a:xfrm>
            <a:off x="503237" y="2047875"/>
            <a:ext cx="1906587" cy="2762250"/>
          </a:xfrm>
          <a:prstGeom prst="rect">
            <a:avLst/>
          </a:prstGeom>
          <a:noFill/>
          <a:ln>
            <a:noFill/>
          </a:ln>
        </p:spPr>
      </p:pic>
      <p:sp>
        <p:nvSpPr>
          <p:cNvPr id="95" name="Google Shape;95;p6"/>
          <p:cNvSpPr txBox="1"/>
          <p:nvPr>
            <p:ph type="title"/>
          </p:nvPr>
        </p:nvSpPr>
        <p:spPr>
          <a:xfrm>
            <a:off x="481012" y="735012"/>
            <a:ext cx="8181975" cy="534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58ED5"/>
              </a:buClr>
              <a:buSzPts val="2800"/>
              <a:buFont typeface="Arial"/>
              <a:buNone/>
            </a:pPr>
            <a:r>
              <a:rPr b="0" i="0" lang="en-US" sz="2800" u="none">
                <a:solidFill>
                  <a:srgbClr val="558ED5"/>
                </a:solidFill>
                <a:latin typeface="Arial"/>
                <a:ea typeface="Arial"/>
                <a:cs typeface="Arial"/>
                <a:sym typeface="Arial"/>
              </a:rPr>
              <a:t>Le manuel officiel AgilePM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p7"/>
          <p:cNvPicPr preferRelativeResize="0"/>
          <p:nvPr/>
        </p:nvPicPr>
        <p:blipFill rotWithShape="1">
          <a:blip r:embed="rId4">
            <a:alphaModFix/>
          </a:blip>
          <a:srcRect b="0" l="0" r="0" t="0"/>
          <a:stretch/>
        </p:blipFill>
        <p:spPr>
          <a:xfrm>
            <a:off x="6694487" y="1939925"/>
            <a:ext cx="1906587" cy="2762250"/>
          </a:xfrm>
          <a:prstGeom prst="rect">
            <a:avLst/>
          </a:prstGeom>
          <a:noFill/>
          <a:ln>
            <a:noFill/>
          </a:ln>
        </p:spPr>
      </p:pic>
      <p:sp>
        <p:nvSpPr>
          <p:cNvPr id="101" name="Google Shape;101;p7"/>
          <p:cNvSpPr txBox="1"/>
          <p:nvPr>
            <p:ph idx="1" type="body"/>
          </p:nvPr>
        </p:nvSpPr>
        <p:spPr>
          <a:xfrm>
            <a:off x="481012" y="1463675"/>
            <a:ext cx="5775325" cy="138906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EA9A3E"/>
              </a:buClr>
              <a:buSzPts val="1600"/>
              <a:buFont typeface="Arial"/>
              <a:buNone/>
            </a:pPr>
            <a:r>
              <a:rPr b="0" i="0" lang="en-US" sz="1600" u="none" cap="none" strike="noStrike">
                <a:solidFill>
                  <a:srgbClr val="558ED5"/>
                </a:solidFill>
                <a:latin typeface="Arial"/>
                <a:ea typeface="Arial"/>
                <a:cs typeface="Arial"/>
                <a:sym typeface="Arial"/>
              </a:rPr>
              <a:t>Section 1</a:t>
            </a:r>
            <a:endParaRPr/>
          </a:p>
          <a:p>
            <a:pPr indent="0" lvl="0" marL="0" marR="0" rtl="0" algn="just">
              <a:lnSpc>
                <a:spcPct val="100000"/>
              </a:lnSpc>
              <a:spcBef>
                <a:spcPts val="320"/>
              </a:spcBef>
              <a:spcAft>
                <a:spcPts val="0"/>
              </a:spcAft>
              <a:buClr>
                <a:srgbClr val="EA9A3E"/>
              </a:buClr>
              <a:buSzPts val="1600"/>
              <a:buFont typeface="Arial"/>
              <a:buNone/>
            </a:pPr>
            <a:r>
              <a:rPr b="1" i="0" lang="en-US" sz="1600" u="none" cap="none" strike="noStrike">
                <a:solidFill>
                  <a:srgbClr val="0B1B47"/>
                </a:solidFill>
                <a:latin typeface="Arial"/>
                <a:ea typeface="Arial"/>
                <a:cs typeface="Arial"/>
                <a:sym typeface="Arial"/>
              </a:rPr>
              <a:t>Fondations d’un projet Agile Project</a:t>
            </a:r>
            <a:br>
              <a:rPr b="0" i="0" lang="en-US" sz="1600" u="none" cap="none" strike="noStrike">
                <a:solidFill>
                  <a:srgbClr val="0B1B47"/>
                </a:solidFill>
                <a:latin typeface="Arial"/>
                <a:ea typeface="Arial"/>
                <a:cs typeface="Arial"/>
                <a:sym typeface="Arial"/>
              </a:rPr>
            </a:br>
            <a:r>
              <a:rPr b="0" i="0" lang="en-US" sz="1600" u="none" cap="none" strike="noStrike">
                <a:solidFill>
                  <a:srgbClr val="0B1B47"/>
                </a:solidFill>
                <a:latin typeface="Arial"/>
                <a:ea typeface="Arial"/>
                <a:cs typeface="Arial"/>
                <a:sym typeface="Arial"/>
              </a:rPr>
              <a:t>Décrit les informations de base dans le cadre de projet </a:t>
            </a:r>
            <a:r>
              <a:rPr lang="en-US" sz="1600"/>
              <a:t>A</a:t>
            </a:r>
            <a:r>
              <a:rPr b="0" i="0" lang="en-US" sz="1600" u="none" cap="none" strike="noStrike">
                <a:solidFill>
                  <a:srgbClr val="0B1B47"/>
                </a:solidFill>
                <a:latin typeface="Arial"/>
                <a:ea typeface="Arial"/>
                <a:cs typeface="Arial"/>
                <a:sym typeface="Arial"/>
              </a:rPr>
              <a:t>gile. Fournit la base pour la formation et la certification Foundation.</a:t>
            </a:r>
            <a:endParaRPr/>
          </a:p>
        </p:txBody>
      </p:sp>
      <p:sp>
        <p:nvSpPr>
          <p:cNvPr id="102" name="Google Shape;102;p7"/>
          <p:cNvSpPr txBox="1"/>
          <p:nvPr/>
        </p:nvSpPr>
        <p:spPr>
          <a:xfrm>
            <a:off x="481012" y="2660650"/>
            <a:ext cx="5775325" cy="13906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58ED5"/>
              </a:buClr>
              <a:buSzPts val="1600"/>
              <a:buFont typeface="Arial"/>
              <a:buNone/>
            </a:pPr>
            <a:r>
              <a:rPr b="0" i="0" lang="en-US" sz="1600" u="none">
                <a:solidFill>
                  <a:srgbClr val="558ED5"/>
                </a:solidFill>
                <a:latin typeface="Arial"/>
                <a:ea typeface="Arial"/>
                <a:cs typeface="Arial"/>
                <a:sym typeface="Arial"/>
              </a:rPr>
              <a:t>Section 2</a:t>
            </a:r>
            <a:endParaRPr/>
          </a:p>
          <a:p>
            <a:pPr indent="0" lvl="0" marL="0" marR="0" rtl="0" algn="just">
              <a:lnSpc>
                <a:spcPct val="100000"/>
              </a:lnSpc>
              <a:spcBef>
                <a:spcPts val="32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Perspective du Chef de projet Agile : une vision approfondie</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Approfondit un certain nombre de rubriques présentées dans la première section ainsi que certains thèmes additionnels pour aller plus loin, d’un point de vue du chef de projet </a:t>
            </a:r>
            <a:r>
              <a:rPr lang="en-US" sz="1600">
                <a:solidFill>
                  <a:schemeClr val="dk1"/>
                </a:solidFill>
              </a:rPr>
              <a:t>A</a:t>
            </a:r>
            <a:r>
              <a:rPr b="0" i="0" lang="en-US" sz="1600" u="none">
                <a:solidFill>
                  <a:schemeClr val="dk1"/>
                </a:solidFill>
                <a:latin typeface="Arial"/>
                <a:ea typeface="Arial"/>
                <a:cs typeface="Arial"/>
                <a:sym typeface="Arial"/>
              </a:rPr>
              <a:t>gile.</a:t>
            </a:r>
            <a:endParaRPr b="0" i="0" sz="900" u="none">
              <a:solidFill>
                <a:srgbClr val="FF0066"/>
              </a:solidFill>
              <a:latin typeface="Helvetica Neue"/>
              <a:ea typeface="Helvetica Neue"/>
              <a:cs typeface="Helvetica Neue"/>
              <a:sym typeface="Helvetica Neue"/>
            </a:endParaRPr>
          </a:p>
          <a:p>
            <a:pPr indent="0" lvl="0" marL="0" marR="0" rtl="0" algn="just">
              <a:lnSpc>
                <a:spcPct val="100000"/>
              </a:lnSpc>
              <a:spcBef>
                <a:spcPts val="0"/>
              </a:spcBef>
              <a:spcAft>
                <a:spcPts val="0"/>
              </a:spcAft>
              <a:buNone/>
            </a:pPr>
            <a:r>
              <a:t/>
            </a:r>
            <a:endParaRPr b="0" i="0" sz="900" u="none">
              <a:solidFill>
                <a:srgbClr val="FF0066"/>
              </a:solidFill>
              <a:latin typeface="Helvetica Neue"/>
              <a:ea typeface="Helvetica Neue"/>
              <a:cs typeface="Helvetica Neue"/>
              <a:sym typeface="Helvetica Neue"/>
            </a:endParaRPr>
          </a:p>
        </p:txBody>
      </p:sp>
      <p:sp>
        <p:nvSpPr>
          <p:cNvPr id="103" name="Google Shape;103;p7"/>
          <p:cNvSpPr txBox="1"/>
          <p:nvPr/>
        </p:nvSpPr>
        <p:spPr>
          <a:xfrm>
            <a:off x="481012" y="4483100"/>
            <a:ext cx="5775325" cy="82867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558ED5"/>
              </a:buClr>
              <a:buSzPts val="1600"/>
              <a:buFont typeface="Arial"/>
              <a:buNone/>
            </a:pPr>
            <a:r>
              <a:rPr b="0" i="0" lang="en-US" sz="1600" u="none">
                <a:solidFill>
                  <a:srgbClr val="558ED5"/>
                </a:solidFill>
                <a:latin typeface="Arial"/>
                <a:ea typeface="Arial"/>
                <a:cs typeface="Arial"/>
                <a:sym typeface="Arial"/>
              </a:rPr>
              <a:t>Glossaire</a:t>
            </a:r>
            <a:r>
              <a:rPr b="0" i="0" lang="en-US" sz="1600" u="none">
                <a:solidFill>
                  <a:schemeClr val="dk1"/>
                </a:solidFill>
                <a:latin typeface="Arial"/>
                <a:ea typeface="Arial"/>
                <a:cs typeface="Arial"/>
                <a:sym typeface="Arial"/>
              </a:rPr>
              <a:t>: Un glossaire et un index complet sont fournis, ainsi que des détails sur le questionnaire d’approche projet (PAQ) et des conseils sur l’estimation à l’aide du Planning Poker et de la Vélocité.</a:t>
            </a:r>
            <a:endParaRPr/>
          </a:p>
        </p:txBody>
      </p:sp>
      <p:sp>
        <p:nvSpPr>
          <p:cNvPr id="104" name="Google Shape;104;p7"/>
          <p:cNvSpPr txBox="1"/>
          <p:nvPr>
            <p:ph type="title"/>
          </p:nvPr>
        </p:nvSpPr>
        <p:spPr>
          <a:xfrm>
            <a:off x="481012" y="592137"/>
            <a:ext cx="8181975" cy="534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58ED5"/>
              </a:buClr>
              <a:buSzPts val="2800"/>
              <a:buFont typeface="Arial"/>
              <a:buNone/>
            </a:pPr>
            <a:r>
              <a:rPr b="0" i="0" lang="en-US" sz="2800" u="none">
                <a:solidFill>
                  <a:srgbClr val="558ED5"/>
                </a:solidFill>
                <a:latin typeface="Arial"/>
                <a:ea typeface="Arial"/>
                <a:cs typeface="Arial"/>
                <a:sym typeface="Arial"/>
              </a:rPr>
              <a:t>Structure du manuel officiel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1000"/>
                                        <p:tgtEl>
                                          <p:spTgt spid="1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animEffect filter="fade" transition="in">
                                      <p:cBhvr>
                                        <p:cTn dur="1000"/>
                                        <p:tgtEl>
                                          <p:spTgt spid="1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1000"/>
                                        <p:tgtEl>
                                          <p:spTgt spid="10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8"/>
          <p:cNvSpPr txBox="1"/>
          <p:nvPr>
            <p:ph type="title"/>
          </p:nvPr>
        </p:nvSpPr>
        <p:spPr>
          <a:xfrm>
            <a:off x="457200" y="571500"/>
            <a:ext cx="8229600" cy="8112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Helvetica Neue"/>
              <a:buNone/>
            </a:pPr>
            <a:r>
              <a:rPr b="0" i="0" lang="en-US" sz="2400" u="none">
                <a:solidFill>
                  <a:srgbClr val="558ED5"/>
                </a:solidFill>
                <a:latin typeface="Helvetica Neue"/>
                <a:ea typeface="Helvetica Neue"/>
                <a:cs typeface="Helvetica Neue"/>
                <a:sym typeface="Helvetica Neue"/>
              </a:rPr>
              <a:t>Les 8 PRINCIPES de l’Agile Business Consortium pour une livraison de projet </a:t>
            </a:r>
            <a:r>
              <a:rPr lang="en-US" sz="2400">
                <a:solidFill>
                  <a:srgbClr val="558ED5"/>
                </a:solidFill>
                <a:latin typeface="Helvetica Neue"/>
                <a:ea typeface="Helvetica Neue"/>
                <a:cs typeface="Helvetica Neue"/>
                <a:sym typeface="Helvetica Neue"/>
              </a:rPr>
              <a:t>A</a:t>
            </a:r>
            <a:r>
              <a:rPr b="0" i="0" lang="en-US" sz="2400" u="none">
                <a:solidFill>
                  <a:srgbClr val="558ED5"/>
                </a:solidFill>
                <a:latin typeface="Helvetica Neue"/>
                <a:ea typeface="Helvetica Neue"/>
                <a:cs typeface="Helvetica Neue"/>
                <a:sym typeface="Helvetica Neue"/>
              </a:rPr>
              <a:t>gile efficace</a:t>
            </a:r>
            <a:endParaRPr/>
          </a:p>
        </p:txBody>
      </p:sp>
      <p:pic>
        <p:nvPicPr>
          <p:cNvPr id="110" name="Google Shape;110;p8"/>
          <p:cNvPicPr preferRelativeResize="0"/>
          <p:nvPr/>
        </p:nvPicPr>
        <p:blipFill rotWithShape="1">
          <a:blip r:embed="rId3">
            <a:alphaModFix/>
          </a:blip>
          <a:srcRect b="0" l="0" r="0" t="0"/>
          <a:stretch/>
        </p:blipFill>
        <p:spPr>
          <a:xfrm>
            <a:off x="709612" y="1760537"/>
            <a:ext cx="7723187" cy="371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9"/>
          <p:cNvSpPr/>
          <p:nvPr/>
        </p:nvSpPr>
        <p:spPr>
          <a:xfrm>
            <a:off x="1060450" y="1338262"/>
            <a:ext cx="7626350" cy="434975"/>
          </a:xfrm>
          <a:prstGeom prst="roundRect">
            <a:avLst>
              <a:gd fmla="val 16667" name="adj"/>
            </a:avLst>
          </a:prstGeom>
          <a:gradFill>
            <a:gsLst>
              <a:gs pos="0">
                <a:srgbClr val="3F80CD"/>
              </a:gs>
              <a:gs pos="100000">
                <a:srgbClr val="9BC1FF"/>
              </a:gs>
            </a:gsLst>
            <a:lin ang="16200000" scaled="0"/>
          </a:gra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16" name="Google Shape;116;p9"/>
          <p:cNvSpPr txBox="1"/>
          <p:nvPr>
            <p:ph type="title"/>
          </p:nvPr>
        </p:nvSpPr>
        <p:spPr>
          <a:xfrm>
            <a:off x="481012" y="592137"/>
            <a:ext cx="8181975" cy="5349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58ED5"/>
              </a:buClr>
              <a:buSzPts val="2400"/>
              <a:buFont typeface="Arial"/>
              <a:buNone/>
            </a:pPr>
            <a:r>
              <a:rPr b="0" i="0" lang="en-US" sz="2400" u="none">
                <a:solidFill>
                  <a:srgbClr val="558ED5"/>
                </a:solidFill>
                <a:latin typeface="Arial"/>
                <a:ea typeface="Arial"/>
                <a:cs typeface="Arial"/>
                <a:sym typeface="Arial"/>
              </a:rPr>
              <a:t>Pourquoi AgilePM?</a:t>
            </a:r>
            <a:endParaRPr/>
          </a:p>
        </p:txBody>
      </p:sp>
      <p:sp>
        <p:nvSpPr>
          <p:cNvPr id="117" name="Google Shape;117;p9"/>
          <p:cNvSpPr txBox="1"/>
          <p:nvPr>
            <p:ph idx="1" type="body"/>
          </p:nvPr>
        </p:nvSpPr>
        <p:spPr>
          <a:xfrm>
            <a:off x="1182687" y="1771650"/>
            <a:ext cx="7253287" cy="7651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EA9A3E"/>
              </a:buClr>
              <a:buSzPts val="1200"/>
              <a:buFont typeface="Arial"/>
              <a:buChar char="•"/>
            </a:pPr>
            <a:r>
              <a:rPr b="0" i="0" lang="en-US" sz="1200" u="none" cap="none" strike="noStrike">
                <a:solidFill>
                  <a:srgbClr val="0B1B47"/>
                </a:solidFill>
                <a:latin typeface="Arial"/>
                <a:ea typeface="Arial"/>
                <a:cs typeface="Arial"/>
                <a:sym typeface="Arial"/>
              </a:rPr>
              <a:t>Basée sur le cadre de référence en gestion de projet Agile de l’Agile Business Consortium (établi </a:t>
            </a:r>
            <a:r>
              <a:rPr b="0" i="0" lang="en-US" sz="1200" u="none" cap="none" strike="noStrike">
                <a:solidFill>
                  <a:srgbClr val="0B1B47"/>
                </a:solidFill>
                <a:latin typeface="Arial"/>
                <a:ea typeface="Arial"/>
                <a:cs typeface="Arial"/>
                <a:sym typeface="Arial"/>
              </a:rPr>
              <a:t>depuis plus de 20 ans).</a:t>
            </a:r>
            <a:endParaRPr/>
          </a:p>
          <a:p>
            <a:pPr indent="-342900" lvl="0" marL="342900" marR="0" rtl="0" algn="l">
              <a:lnSpc>
                <a:spcPct val="100000"/>
              </a:lnSpc>
              <a:spcBef>
                <a:spcPts val="240"/>
              </a:spcBef>
              <a:spcAft>
                <a:spcPts val="0"/>
              </a:spcAft>
              <a:buClr>
                <a:srgbClr val="EA9A3E"/>
              </a:buClr>
              <a:buSzPts val="1200"/>
              <a:buFont typeface="Arial"/>
              <a:buChar char="•"/>
            </a:pPr>
            <a:r>
              <a:rPr b="0" i="0" lang="en-US" sz="1200" u="none" cap="none" strike="noStrike">
                <a:solidFill>
                  <a:srgbClr val="0B1B47"/>
                </a:solidFill>
                <a:latin typeface="Arial"/>
                <a:ea typeface="Arial"/>
                <a:cs typeface="Arial"/>
                <a:sym typeface="Arial"/>
              </a:rPr>
              <a:t>Fournit gouvernance et rigueur, agilité et flexibilité requises par les organisations d'aujourd'hui.</a:t>
            </a:r>
            <a:endParaRPr/>
          </a:p>
          <a:p>
            <a:pPr indent="-342900" lvl="0" marL="342900" marR="0" rtl="0" algn="l">
              <a:lnSpc>
                <a:spcPct val="100000"/>
              </a:lnSpc>
              <a:spcBef>
                <a:spcPts val="240"/>
              </a:spcBef>
              <a:spcAft>
                <a:spcPts val="0"/>
              </a:spcAft>
              <a:buClr>
                <a:srgbClr val="EA9A3E"/>
              </a:buClr>
              <a:buSzPts val="1200"/>
              <a:buFont typeface="Arial"/>
              <a:buChar char="•"/>
            </a:pPr>
            <a:r>
              <a:rPr b="0" i="0" lang="en-US" sz="1200" u="none" cap="none" strike="noStrike">
                <a:solidFill>
                  <a:srgbClr val="0B1B47"/>
                </a:solidFill>
                <a:latin typeface="Arial"/>
                <a:ea typeface="Arial"/>
                <a:cs typeface="Arial"/>
                <a:sym typeface="Arial"/>
              </a:rPr>
              <a:t>Adoptée par un large éventail d’organisations représentant divers secteurs et industries.</a:t>
            </a:r>
            <a:endParaRPr/>
          </a:p>
        </p:txBody>
      </p:sp>
      <p:sp>
        <p:nvSpPr>
          <p:cNvPr id="118" name="Google Shape;118;p9"/>
          <p:cNvSpPr txBox="1"/>
          <p:nvPr/>
        </p:nvSpPr>
        <p:spPr>
          <a:xfrm>
            <a:off x="1298575" y="1408112"/>
            <a:ext cx="2933700" cy="2968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B1B47"/>
              </a:buClr>
              <a:buSzPts val="1200"/>
              <a:buFont typeface="Arial"/>
              <a:buNone/>
            </a:pPr>
            <a:r>
              <a:rPr b="1" i="0" lang="en-US" sz="1200" u="none">
                <a:solidFill>
                  <a:srgbClr val="0B1B47"/>
                </a:solidFill>
                <a:latin typeface="Arial"/>
                <a:ea typeface="Arial"/>
                <a:cs typeface="Arial"/>
                <a:sym typeface="Arial"/>
              </a:rPr>
              <a:t>Une approche d'entreprise éprouvée :</a:t>
            </a:r>
            <a:endParaRPr/>
          </a:p>
        </p:txBody>
      </p:sp>
      <p:sp>
        <p:nvSpPr>
          <p:cNvPr id="119" name="Google Shape;119;p9"/>
          <p:cNvSpPr/>
          <p:nvPr/>
        </p:nvSpPr>
        <p:spPr>
          <a:xfrm>
            <a:off x="457200" y="1211262"/>
            <a:ext cx="725487" cy="688975"/>
          </a:xfrm>
          <a:prstGeom prst="ellipse">
            <a:avLst/>
          </a:prstGeom>
          <a:solidFill>
            <a:srgbClr val="F79646"/>
          </a:solidFill>
          <a:ln>
            <a:noFill/>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20" name="Google Shape;120;p9"/>
          <p:cNvSpPr txBox="1"/>
          <p:nvPr/>
        </p:nvSpPr>
        <p:spPr>
          <a:xfrm>
            <a:off x="622300" y="1282700"/>
            <a:ext cx="395287" cy="54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1</a:t>
            </a:r>
            <a:endParaRPr/>
          </a:p>
        </p:txBody>
      </p:sp>
      <p:sp>
        <p:nvSpPr>
          <p:cNvPr id="121" name="Google Shape;121;p9"/>
          <p:cNvSpPr/>
          <p:nvPr/>
        </p:nvSpPr>
        <p:spPr>
          <a:xfrm>
            <a:off x="1060450" y="2711450"/>
            <a:ext cx="7602537" cy="433387"/>
          </a:xfrm>
          <a:prstGeom prst="roundRect">
            <a:avLst>
              <a:gd fmla="val 16667" name="adj"/>
            </a:avLst>
          </a:prstGeom>
          <a:gradFill>
            <a:gsLst>
              <a:gs pos="0">
                <a:srgbClr val="3F80CD"/>
              </a:gs>
              <a:gs pos="100000">
                <a:srgbClr val="9BC1FF"/>
              </a:gs>
            </a:gsLst>
            <a:lin ang="16200000" scaled="0"/>
          </a:gra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22" name="Google Shape;122;p9"/>
          <p:cNvSpPr txBox="1"/>
          <p:nvPr/>
        </p:nvSpPr>
        <p:spPr>
          <a:xfrm>
            <a:off x="1298575" y="2779712"/>
            <a:ext cx="6207125" cy="2968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B1B47"/>
              </a:buClr>
              <a:buSzPts val="1200"/>
              <a:buFont typeface="Arial"/>
              <a:buNone/>
            </a:pPr>
            <a:r>
              <a:rPr b="1" i="0" lang="en-US" sz="1200" u="none">
                <a:solidFill>
                  <a:srgbClr val="0B1B47"/>
                </a:solidFill>
                <a:latin typeface="Arial"/>
                <a:ea typeface="Arial"/>
                <a:cs typeface="Arial"/>
                <a:sym typeface="Arial"/>
              </a:rPr>
              <a:t>Traite le cycle de vie complet du projet (au-delà du développement de produit):</a:t>
            </a:r>
            <a:endParaRPr/>
          </a:p>
        </p:txBody>
      </p:sp>
      <p:sp>
        <p:nvSpPr>
          <p:cNvPr id="123" name="Google Shape;123;p9"/>
          <p:cNvSpPr/>
          <p:nvPr/>
        </p:nvSpPr>
        <p:spPr>
          <a:xfrm>
            <a:off x="457200" y="2582862"/>
            <a:ext cx="725487" cy="690562"/>
          </a:xfrm>
          <a:prstGeom prst="ellipse">
            <a:avLst/>
          </a:prstGeom>
          <a:solidFill>
            <a:srgbClr val="F79646"/>
          </a:solidFill>
          <a:ln>
            <a:noFill/>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24" name="Google Shape;124;p9"/>
          <p:cNvSpPr txBox="1"/>
          <p:nvPr/>
        </p:nvSpPr>
        <p:spPr>
          <a:xfrm>
            <a:off x="622300" y="2655887"/>
            <a:ext cx="395287" cy="54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2</a:t>
            </a:r>
            <a:endParaRPr/>
          </a:p>
        </p:txBody>
      </p:sp>
      <p:sp>
        <p:nvSpPr>
          <p:cNvPr id="125" name="Google Shape;125;p9"/>
          <p:cNvSpPr txBox="1"/>
          <p:nvPr/>
        </p:nvSpPr>
        <p:spPr>
          <a:xfrm>
            <a:off x="1182687" y="3186112"/>
            <a:ext cx="7253287" cy="7635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B1B47"/>
              </a:buClr>
              <a:buSzPts val="1200"/>
              <a:buFont typeface="Arial"/>
              <a:buChar char="•"/>
            </a:pPr>
            <a:r>
              <a:rPr b="0" i="0" lang="en-US" sz="1200" u="none">
                <a:solidFill>
                  <a:srgbClr val="0B1B47"/>
                </a:solidFill>
                <a:latin typeface="Arial"/>
                <a:ea typeface="Arial"/>
                <a:cs typeface="Arial"/>
                <a:sym typeface="Arial"/>
              </a:rPr>
              <a:t>L'informalité de nombreuses approches agiles est décourageante et parfois perçue comme trop risquée.</a:t>
            </a:r>
            <a:endParaRPr/>
          </a:p>
          <a:p>
            <a:pPr indent="-342900" lvl="0" marL="342900" marR="0" rtl="0" algn="l">
              <a:lnSpc>
                <a:spcPct val="100000"/>
              </a:lnSpc>
              <a:spcBef>
                <a:spcPts val="240"/>
              </a:spcBef>
              <a:spcAft>
                <a:spcPts val="0"/>
              </a:spcAft>
              <a:buClr>
                <a:srgbClr val="0B1B47"/>
              </a:buClr>
              <a:buSzPts val="1200"/>
              <a:buFont typeface="Arial"/>
              <a:buChar char="•"/>
            </a:pPr>
            <a:r>
              <a:rPr b="0" i="0" lang="en-US" sz="1200" u="none">
                <a:solidFill>
                  <a:srgbClr val="0B1B47"/>
                </a:solidFill>
                <a:latin typeface="Arial"/>
                <a:ea typeface="Arial"/>
                <a:cs typeface="Arial"/>
                <a:sym typeface="Arial"/>
              </a:rPr>
              <a:t>AgilePM offre une approche mature offrant agilité et flexibilité tout en conservant les concepts d'un projet, sa réalisation et sa gestion..</a:t>
            </a:r>
            <a:endParaRPr/>
          </a:p>
        </p:txBody>
      </p:sp>
      <p:sp>
        <p:nvSpPr>
          <p:cNvPr id="126" name="Google Shape;126;p9"/>
          <p:cNvSpPr/>
          <p:nvPr/>
        </p:nvSpPr>
        <p:spPr>
          <a:xfrm>
            <a:off x="1060450" y="4038600"/>
            <a:ext cx="7602537" cy="433387"/>
          </a:xfrm>
          <a:prstGeom prst="roundRect">
            <a:avLst>
              <a:gd fmla="val 16667" name="adj"/>
            </a:avLst>
          </a:prstGeom>
          <a:gradFill>
            <a:gsLst>
              <a:gs pos="0">
                <a:srgbClr val="3F80CD"/>
              </a:gs>
              <a:gs pos="100000">
                <a:srgbClr val="9BC1FF"/>
              </a:gs>
            </a:gsLst>
            <a:lin ang="16200000" scaled="0"/>
          </a:gradFill>
          <a:ln cap="flat" cmpd="sng" w="9525">
            <a:solidFill>
              <a:srgbClr val="4A7EBB"/>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27" name="Google Shape;127;p9"/>
          <p:cNvSpPr txBox="1"/>
          <p:nvPr/>
        </p:nvSpPr>
        <p:spPr>
          <a:xfrm>
            <a:off x="1298575" y="4106862"/>
            <a:ext cx="5181600" cy="2968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B1B47"/>
              </a:buClr>
              <a:buSzPts val="1200"/>
              <a:buFont typeface="Arial"/>
              <a:buNone/>
            </a:pPr>
            <a:r>
              <a:rPr b="1" i="0" lang="en-US" sz="1200" u="none">
                <a:solidFill>
                  <a:srgbClr val="0B1B47"/>
                </a:solidFill>
                <a:latin typeface="Arial"/>
                <a:ea typeface="Arial"/>
                <a:cs typeface="Arial"/>
                <a:sym typeface="Arial"/>
              </a:rPr>
              <a:t>Rôles et responsabilités clairs et définis:</a:t>
            </a:r>
            <a:endParaRPr/>
          </a:p>
        </p:txBody>
      </p:sp>
      <p:sp>
        <p:nvSpPr>
          <p:cNvPr id="128" name="Google Shape;128;p9"/>
          <p:cNvSpPr/>
          <p:nvPr/>
        </p:nvSpPr>
        <p:spPr>
          <a:xfrm>
            <a:off x="457200" y="3910012"/>
            <a:ext cx="725487" cy="690562"/>
          </a:xfrm>
          <a:prstGeom prst="ellipse">
            <a:avLst/>
          </a:prstGeom>
          <a:solidFill>
            <a:srgbClr val="F79646"/>
          </a:solidFill>
          <a:ln>
            <a:noFill/>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Merriweather Sans"/>
              <a:ea typeface="Merriweather Sans"/>
              <a:cs typeface="Merriweather Sans"/>
              <a:sym typeface="Merriweather Sans"/>
            </a:endParaRPr>
          </a:p>
        </p:txBody>
      </p:sp>
      <p:sp>
        <p:nvSpPr>
          <p:cNvPr id="129" name="Google Shape;129;p9"/>
          <p:cNvSpPr txBox="1"/>
          <p:nvPr/>
        </p:nvSpPr>
        <p:spPr>
          <a:xfrm>
            <a:off x="622300" y="3981450"/>
            <a:ext cx="395287" cy="546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3</a:t>
            </a:r>
            <a:endParaRPr/>
          </a:p>
        </p:txBody>
      </p:sp>
      <p:sp>
        <p:nvSpPr>
          <p:cNvPr id="130" name="Google Shape;130;p9"/>
          <p:cNvSpPr txBox="1"/>
          <p:nvPr/>
        </p:nvSpPr>
        <p:spPr>
          <a:xfrm>
            <a:off x="1182687" y="4594225"/>
            <a:ext cx="7253287" cy="9064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B1B47"/>
              </a:buClr>
              <a:buSzPts val="1200"/>
              <a:buFont typeface="Arial"/>
              <a:buChar char="•"/>
            </a:pPr>
            <a:r>
              <a:rPr b="0" i="0" lang="en-US" sz="1200" u="none">
                <a:solidFill>
                  <a:srgbClr val="0B1B47"/>
                </a:solidFill>
                <a:latin typeface="Arial"/>
                <a:ea typeface="Arial"/>
                <a:cs typeface="Arial"/>
                <a:sym typeface="Arial"/>
              </a:rPr>
              <a:t>AgilePM s’assure </a:t>
            </a:r>
            <a:r>
              <a:rPr b="0" i="0" lang="en-US" sz="1200" u="none">
                <a:solidFill>
                  <a:srgbClr val="0B1B47"/>
                </a:solidFill>
                <a:latin typeface="Helvetica Neue"/>
                <a:ea typeface="Helvetica Neue"/>
                <a:cs typeface="Helvetica Neue"/>
                <a:sym typeface="Helvetica Neue"/>
              </a:rPr>
              <a:t>que les rôles et les responsabilités sont clairement définis et alloués pour chaque personne participant au projet ou représentant tous les groupes de parties prenantes clés.</a:t>
            </a:r>
            <a:endParaRPr/>
          </a:p>
          <a:p>
            <a:pPr indent="-342900" lvl="0" marL="342900" marR="0" rtl="0" algn="l">
              <a:lnSpc>
                <a:spcPct val="100000"/>
              </a:lnSpc>
              <a:spcBef>
                <a:spcPts val="240"/>
              </a:spcBef>
              <a:spcAft>
                <a:spcPts val="0"/>
              </a:spcAft>
              <a:buClr>
                <a:srgbClr val="0B1B47"/>
              </a:buClr>
              <a:buSzPts val="1200"/>
              <a:buFont typeface="Arial"/>
              <a:buChar char="•"/>
            </a:pPr>
            <a:r>
              <a:rPr b="0" i="0" lang="en-US" sz="1200" u="none">
                <a:solidFill>
                  <a:srgbClr val="0B1B47"/>
                </a:solidFill>
                <a:latin typeface="Arial"/>
                <a:ea typeface="Arial"/>
                <a:cs typeface="Arial"/>
                <a:sym typeface="Arial"/>
              </a:rPr>
              <a:t>AgilePM préconise une collaboration étroite, une communication ouverte et l'autonom</a:t>
            </a:r>
            <a:r>
              <a:rPr lang="en-US" sz="1200">
                <a:solidFill>
                  <a:srgbClr val="0B1B47"/>
                </a:solidFill>
              </a:rPr>
              <a:t>ie </a:t>
            </a:r>
            <a:r>
              <a:rPr b="0" i="0" lang="en-US" sz="1200" u="none">
                <a:solidFill>
                  <a:srgbClr val="0B1B47"/>
                </a:solidFill>
                <a:latin typeface="Arial"/>
                <a:ea typeface="Arial"/>
                <a:cs typeface="Arial"/>
                <a:sym typeface="Arial"/>
              </a:rPr>
              <a:t> de l'équipe pour éliminer les obstacles potentiels à la communication.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2009-12-04T14:40:48Z</dcterms:created>
  <dc:creator>Paige Shiel</dc:creator>
</cp:coreProperties>
</file>

<file path=docProps/custom.xml><?xml version="1.0" encoding="utf-8"?>
<Properties xmlns="http://schemas.openxmlformats.org/officeDocument/2006/custom-properties" xmlns:vt="http://schemas.openxmlformats.org/officeDocument/2006/docPropsVTypes"/>
</file>