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45714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0" autoAdjust="0"/>
    <p:restoredTop sz="94607"/>
  </p:normalViewPr>
  <p:slideViewPr>
    <p:cSldViewPr snapToGrid="0" snapToObjects="1">
      <p:cViewPr varScale="1">
        <p:scale>
          <a:sx n="124" d="100"/>
          <a:sy n="124" d="100"/>
        </p:scale>
        <p:origin x="16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BDF711-8C8E-394F-9807-EA08CC26D3B3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C0A73166-E898-4642-AAC4-EF4B4A2CDB5D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 – Align Benefits with Strategy</a:t>
          </a:r>
        </a:p>
      </dgm:t>
    </dgm:pt>
    <dgm:pt modelId="{9DD00BEF-56A1-1F41-9918-5774DA6913B7}" type="parTrans" cxnId="{F3E92101-E923-6642-A941-857600536328}">
      <dgm:prSet/>
      <dgm:spPr/>
      <dgm:t>
        <a:bodyPr/>
        <a:lstStyle/>
        <a:p>
          <a:endParaRPr lang="en-US"/>
        </a:p>
      </dgm:t>
    </dgm:pt>
    <dgm:pt modelId="{A3BA05BB-9C11-0849-9D1B-9AFD2ADC56AE}" type="sibTrans" cxnId="{F3E92101-E923-6642-A941-857600536328}">
      <dgm:prSet/>
      <dgm:spPr/>
      <dgm:t>
        <a:bodyPr/>
        <a:lstStyle/>
        <a:p>
          <a:endParaRPr lang="en-US"/>
        </a:p>
      </dgm:t>
    </dgm:pt>
    <dgm:pt modelId="{1FE12F69-C37F-104F-8797-BEDC4DD29E7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 – Start with the end in Mind</a:t>
          </a:r>
        </a:p>
      </dgm:t>
    </dgm:pt>
    <dgm:pt modelId="{F9A90BAF-978E-FB47-91F8-44684253E178}" type="parTrans" cxnId="{B7CD6BD1-2C17-D749-85D5-DD7312C87472}">
      <dgm:prSet/>
      <dgm:spPr/>
      <dgm:t>
        <a:bodyPr/>
        <a:lstStyle/>
        <a:p>
          <a:endParaRPr lang="en-US"/>
        </a:p>
      </dgm:t>
    </dgm:pt>
    <dgm:pt modelId="{E43065EB-6E9D-604A-84D6-B240ECED29FA}" type="sibTrans" cxnId="{B7CD6BD1-2C17-D749-85D5-DD7312C87472}">
      <dgm:prSet/>
      <dgm:spPr/>
      <dgm:t>
        <a:bodyPr/>
        <a:lstStyle/>
        <a:p>
          <a:endParaRPr lang="en-US"/>
        </a:p>
      </dgm:t>
    </dgm:pt>
    <dgm:pt modelId="{2A19E780-10D7-2F44-B9B0-5E20B6CFE719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3 – Utilize Successful delivery methods</a:t>
          </a:r>
        </a:p>
      </dgm:t>
    </dgm:pt>
    <dgm:pt modelId="{9E0EF44F-2C11-8645-A725-DB4EF0D2BD28}" type="parTrans" cxnId="{67ACA1E3-4205-A64C-AB20-FCDC1ACCC169}">
      <dgm:prSet/>
      <dgm:spPr/>
      <dgm:t>
        <a:bodyPr/>
        <a:lstStyle/>
        <a:p>
          <a:endParaRPr lang="en-US"/>
        </a:p>
      </dgm:t>
    </dgm:pt>
    <dgm:pt modelId="{25DDD291-EA12-A842-ACFA-DD71DD8CA9E7}" type="sibTrans" cxnId="{67ACA1E3-4205-A64C-AB20-FCDC1ACCC169}">
      <dgm:prSet/>
      <dgm:spPr/>
      <dgm:t>
        <a:bodyPr/>
        <a:lstStyle/>
        <a:p>
          <a:endParaRPr lang="en-US"/>
        </a:p>
      </dgm:t>
    </dgm:pt>
    <dgm:pt modelId="{1C9B9763-47E8-414C-BA6A-28E4C5AE3884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4 - Integrate Benefits with Performance Management</a:t>
          </a:r>
        </a:p>
      </dgm:t>
    </dgm:pt>
    <dgm:pt modelId="{7C2DA2DA-C5A8-1647-970F-C9C2FDD4D25B}" type="parTrans" cxnId="{3A69DE5C-EB9F-994B-8F6F-017551BB5780}">
      <dgm:prSet/>
      <dgm:spPr/>
      <dgm:t>
        <a:bodyPr/>
        <a:lstStyle/>
        <a:p>
          <a:endParaRPr lang="en-US"/>
        </a:p>
      </dgm:t>
    </dgm:pt>
    <dgm:pt modelId="{7B0B34AA-DCB0-9B41-97AE-EC2C7E99D5DC}" type="sibTrans" cxnId="{3A69DE5C-EB9F-994B-8F6F-017551BB5780}">
      <dgm:prSet/>
      <dgm:spPr/>
      <dgm:t>
        <a:bodyPr/>
        <a:lstStyle/>
        <a:p>
          <a:endParaRPr lang="en-US"/>
        </a:p>
      </dgm:t>
    </dgm:pt>
    <dgm:pt modelId="{6E1824D2-E790-7446-9872-B35D72D657D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5 – Manage Benefits from a Portfolio Perspective</a:t>
          </a:r>
        </a:p>
      </dgm:t>
    </dgm:pt>
    <dgm:pt modelId="{219BA4DC-F6DA-7942-8034-650FC724E6C6}" type="parTrans" cxnId="{848E5088-AE6F-0042-BB27-E569F24172C9}">
      <dgm:prSet/>
      <dgm:spPr/>
      <dgm:t>
        <a:bodyPr/>
        <a:lstStyle/>
        <a:p>
          <a:endParaRPr lang="en-US"/>
        </a:p>
      </dgm:t>
    </dgm:pt>
    <dgm:pt modelId="{FB74F3A4-B7E8-D146-8422-9B37441A4059}" type="sibTrans" cxnId="{848E5088-AE6F-0042-BB27-E569F24172C9}">
      <dgm:prSet/>
      <dgm:spPr/>
      <dgm:t>
        <a:bodyPr/>
        <a:lstStyle/>
        <a:p>
          <a:endParaRPr lang="en-US"/>
        </a:p>
      </dgm:t>
    </dgm:pt>
    <dgm:pt modelId="{A257711C-71A3-A646-BFFE-B5F550FA43A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6 – Apply Effective Governance</a:t>
          </a:r>
        </a:p>
      </dgm:t>
    </dgm:pt>
    <dgm:pt modelId="{FC36A26C-E329-9B49-B4FB-7A738D402F6F}" type="parTrans" cxnId="{984CC7F1-93A3-2E44-9B90-1C9422F2D539}">
      <dgm:prSet/>
      <dgm:spPr/>
      <dgm:t>
        <a:bodyPr/>
        <a:lstStyle/>
        <a:p>
          <a:endParaRPr lang="en-US"/>
        </a:p>
      </dgm:t>
    </dgm:pt>
    <dgm:pt modelId="{E0F0BC6F-83B6-BA4F-96CF-FA740F770340}" type="sibTrans" cxnId="{984CC7F1-93A3-2E44-9B90-1C9422F2D539}">
      <dgm:prSet/>
      <dgm:spPr/>
      <dgm:t>
        <a:bodyPr/>
        <a:lstStyle/>
        <a:p>
          <a:endParaRPr lang="en-US"/>
        </a:p>
      </dgm:t>
    </dgm:pt>
    <dgm:pt modelId="{5C40958F-33D0-C144-A98F-7C5B6D007048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7 – Develop a Value Culture</a:t>
          </a:r>
        </a:p>
      </dgm:t>
    </dgm:pt>
    <dgm:pt modelId="{088A0DA0-ECB5-AC40-B7E5-01E132CA0D29}" type="parTrans" cxnId="{B2AB4CF6-9A0A-4D43-842A-BE4EA68B761B}">
      <dgm:prSet/>
      <dgm:spPr/>
      <dgm:t>
        <a:bodyPr/>
        <a:lstStyle/>
        <a:p>
          <a:endParaRPr lang="en-US"/>
        </a:p>
      </dgm:t>
    </dgm:pt>
    <dgm:pt modelId="{85F18DA9-363F-0B4C-A4D5-E221C51E0338}" type="sibTrans" cxnId="{B2AB4CF6-9A0A-4D43-842A-BE4EA68B761B}">
      <dgm:prSet/>
      <dgm:spPr/>
      <dgm:t>
        <a:bodyPr/>
        <a:lstStyle/>
        <a:p>
          <a:endParaRPr lang="en-US"/>
        </a:p>
      </dgm:t>
    </dgm:pt>
    <dgm:pt modelId="{61BFFC21-1371-E540-A1FB-8382149D8069}" type="pres">
      <dgm:prSet presAssocID="{97BDF711-8C8E-394F-9807-EA08CC26D3B3}" presName="Name0" presStyleCnt="0">
        <dgm:presLayoutVars>
          <dgm:dir/>
          <dgm:resizeHandles val="exact"/>
        </dgm:presLayoutVars>
      </dgm:prSet>
      <dgm:spPr/>
    </dgm:pt>
    <dgm:pt modelId="{149C80C4-6197-1D40-9053-376A1A9A61EA}" type="pres">
      <dgm:prSet presAssocID="{C0A73166-E898-4642-AAC4-EF4B4A2CDB5D}" presName="node" presStyleLbl="node1" presStyleIdx="0" presStyleCnt="7">
        <dgm:presLayoutVars>
          <dgm:bulletEnabled val="1"/>
        </dgm:presLayoutVars>
      </dgm:prSet>
      <dgm:spPr/>
    </dgm:pt>
    <dgm:pt modelId="{59EE9B0D-F4A7-2949-89FB-19C872496546}" type="pres">
      <dgm:prSet presAssocID="{A3BA05BB-9C11-0849-9D1B-9AFD2ADC56AE}" presName="sibTrans" presStyleLbl="sibTrans2D1" presStyleIdx="0" presStyleCnt="6"/>
      <dgm:spPr/>
    </dgm:pt>
    <dgm:pt modelId="{92572C04-0819-724E-8539-850AF6E2A38D}" type="pres">
      <dgm:prSet presAssocID="{A3BA05BB-9C11-0849-9D1B-9AFD2ADC56AE}" presName="connectorText" presStyleLbl="sibTrans2D1" presStyleIdx="0" presStyleCnt="6"/>
      <dgm:spPr/>
    </dgm:pt>
    <dgm:pt modelId="{ECC2172C-B96A-D84C-B452-1E5E000FEBFE}" type="pres">
      <dgm:prSet presAssocID="{1FE12F69-C37F-104F-8797-BEDC4DD29E72}" presName="node" presStyleLbl="node1" presStyleIdx="1" presStyleCnt="7">
        <dgm:presLayoutVars>
          <dgm:bulletEnabled val="1"/>
        </dgm:presLayoutVars>
      </dgm:prSet>
      <dgm:spPr/>
    </dgm:pt>
    <dgm:pt modelId="{50FEAE76-D420-5747-A3B9-9EF5347F6F67}" type="pres">
      <dgm:prSet presAssocID="{E43065EB-6E9D-604A-84D6-B240ECED29FA}" presName="sibTrans" presStyleLbl="sibTrans2D1" presStyleIdx="1" presStyleCnt="6"/>
      <dgm:spPr/>
    </dgm:pt>
    <dgm:pt modelId="{B0C15355-8ACA-E447-BE7D-B7F0F320FE6A}" type="pres">
      <dgm:prSet presAssocID="{E43065EB-6E9D-604A-84D6-B240ECED29FA}" presName="connectorText" presStyleLbl="sibTrans2D1" presStyleIdx="1" presStyleCnt="6"/>
      <dgm:spPr/>
    </dgm:pt>
    <dgm:pt modelId="{8A0151F3-069B-B04D-947E-720C299F7616}" type="pres">
      <dgm:prSet presAssocID="{2A19E780-10D7-2F44-B9B0-5E20B6CFE719}" presName="node" presStyleLbl="node1" presStyleIdx="2" presStyleCnt="7">
        <dgm:presLayoutVars>
          <dgm:bulletEnabled val="1"/>
        </dgm:presLayoutVars>
      </dgm:prSet>
      <dgm:spPr/>
    </dgm:pt>
    <dgm:pt modelId="{F298E369-ABCE-8B45-973E-30F5E138F08E}" type="pres">
      <dgm:prSet presAssocID="{25DDD291-EA12-A842-ACFA-DD71DD8CA9E7}" presName="sibTrans" presStyleLbl="sibTrans2D1" presStyleIdx="2" presStyleCnt="6" custLinFactNeighborY="-10534"/>
      <dgm:spPr/>
    </dgm:pt>
    <dgm:pt modelId="{E224B86C-B44F-7A41-849C-33E1BD3CB20A}" type="pres">
      <dgm:prSet presAssocID="{25DDD291-EA12-A842-ACFA-DD71DD8CA9E7}" presName="connectorText" presStyleLbl="sibTrans2D1" presStyleIdx="2" presStyleCnt="6"/>
      <dgm:spPr/>
    </dgm:pt>
    <dgm:pt modelId="{CE747014-77AA-CF42-8E97-03F84C880744}" type="pres">
      <dgm:prSet presAssocID="{1C9B9763-47E8-414C-BA6A-28E4C5AE3884}" presName="node" presStyleLbl="node1" presStyleIdx="3" presStyleCnt="7">
        <dgm:presLayoutVars>
          <dgm:bulletEnabled val="1"/>
        </dgm:presLayoutVars>
      </dgm:prSet>
      <dgm:spPr/>
    </dgm:pt>
    <dgm:pt modelId="{853784EC-73F9-7F44-B9A4-AA50FC4DD189}" type="pres">
      <dgm:prSet presAssocID="{7B0B34AA-DCB0-9B41-97AE-EC2C7E99D5DC}" presName="sibTrans" presStyleLbl="sibTrans2D1" presStyleIdx="3" presStyleCnt="6"/>
      <dgm:spPr/>
    </dgm:pt>
    <dgm:pt modelId="{104414E6-5D1E-BB49-BE7B-604CA5B9CF56}" type="pres">
      <dgm:prSet presAssocID="{7B0B34AA-DCB0-9B41-97AE-EC2C7E99D5DC}" presName="connectorText" presStyleLbl="sibTrans2D1" presStyleIdx="3" presStyleCnt="6"/>
      <dgm:spPr/>
    </dgm:pt>
    <dgm:pt modelId="{30105525-73C8-B842-A897-006652469024}" type="pres">
      <dgm:prSet presAssocID="{6E1824D2-E790-7446-9872-B35D72D657D8}" presName="node" presStyleLbl="node1" presStyleIdx="4" presStyleCnt="7">
        <dgm:presLayoutVars>
          <dgm:bulletEnabled val="1"/>
        </dgm:presLayoutVars>
      </dgm:prSet>
      <dgm:spPr/>
    </dgm:pt>
    <dgm:pt modelId="{57CE7C5A-0015-FF4E-AD58-E2778AC14239}" type="pres">
      <dgm:prSet presAssocID="{FB74F3A4-B7E8-D146-8422-9B37441A4059}" presName="sibTrans" presStyleLbl="sibTrans2D1" presStyleIdx="4" presStyleCnt="6"/>
      <dgm:spPr/>
    </dgm:pt>
    <dgm:pt modelId="{3A784D11-91C8-8D4B-B6D3-21C563C556A9}" type="pres">
      <dgm:prSet presAssocID="{FB74F3A4-B7E8-D146-8422-9B37441A4059}" presName="connectorText" presStyleLbl="sibTrans2D1" presStyleIdx="4" presStyleCnt="6"/>
      <dgm:spPr/>
    </dgm:pt>
    <dgm:pt modelId="{227A2F15-5E51-4C4B-A194-B4331EF7F141}" type="pres">
      <dgm:prSet presAssocID="{A257711C-71A3-A646-BFFE-B5F550FA43A2}" presName="node" presStyleLbl="node1" presStyleIdx="5" presStyleCnt="7">
        <dgm:presLayoutVars>
          <dgm:bulletEnabled val="1"/>
        </dgm:presLayoutVars>
      </dgm:prSet>
      <dgm:spPr/>
    </dgm:pt>
    <dgm:pt modelId="{3881BFCA-7407-7242-A36A-841FEFA35B54}" type="pres">
      <dgm:prSet presAssocID="{E0F0BC6F-83B6-BA4F-96CF-FA740F770340}" presName="sibTrans" presStyleLbl="sibTrans2D1" presStyleIdx="5" presStyleCnt="6"/>
      <dgm:spPr/>
    </dgm:pt>
    <dgm:pt modelId="{45E96304-6E88-064B-83AF-23FC7D791B44}" type="pres">
      <dgm:prSet presAssocID="{E0F0BC6F-83B6-BA4F-96CF-FA740F770340}" presName="connectorText" presStyleLbl="sibTrans2D1" presStyleIdx="5" presStyleCnt="6"/>
      <dgm:spPr/>
    </dgm:pt>
    <dgm:pt modelId="{6D621464-89C2-E248-948E-DCD4E7069908}" type="pres">
      <dgm:prSet presAssocID="{5C40958F-33D0-C144-A98F-7C5B6D007048}" presName="node" presStyleLbl="node1" presStyleIdx="6" presStyleCnt="7">
        <dgm:presLayoutVars>
          <dgm:bulletEnabled val="1"/>
        </dgm:presLayoutVars>
      </dgm:prSet>
      <dgm:spPr/>
    </dgm:pt>
  </dgm:ptLst>
  <dgm:cxnLst>
    <dgm:cxn modelId="{F3E92101-E923-6642-A941-857600536328}" srcId="{97BDF711-8C8E-394F-9807-EA08CC26D3B3}" destId="{C0A73166-E898-4642-AAC4-EF4B4A2CDB5D}" srcOrd="0" destOrd="0" parTransId="{9DD00BEF-56A1-1F41-9918-5774DA6913B7}" sibTransId="{A3BA05BB-9C11-0849-9D1B-9AFD2ADC56AE}"/>
    <dgm:cxn modelId="{A444520A-C9EC-2A47-BD2A-325773F1F142}" type="presOf" srcId="{6E1824D2-E790-7446-9872-B35D72D657D8}" destId="{30105525-73C8-B842-A897-006652469024}" srcOrd="0" destOrd="0" presId="urn:microsoft.com/office/officeart/2005/8/layout/process1"/>
    <dgm:cxn modelId="{F792BD0E-0A5A-EC46-9399-604DBF34CBB8}" type="presOf" srcId="{C0A73166-E898-4642-AAC4-EF4B4A2CDB5D}" destId="{149C80C4-6197-1D40-9053-376A1A9A61EA}" srcOrd="0" destOrd="0" presId="urn:microsoft.com/office/officeart/2005/8/layout/process1"/>
    <dgm:cxn modelId="{F5DDBC14-D09C-9A42-9D61-8816AEEA1455}" type="presOf" srcId="{A3BA05BB-9C11-0849-9D1B-9AFD2ADC56AE}" destId="{59EE9B0D-F4A7-2949-89FB-19C872496546}" srcOrd="0" destOrd="0" presId="urn:microsoft.com/office/officeart/2005/8/layout/process1"/>
    <dgm:cxn modelId="{86B46F19-2C0C-B441-81C2-32573B483B0F}" type="presOf" srcId="{FB74F3A4-B7E8-D146-8422-9B37441A4059}" destId="{3A784D11-91C8-8D4B-B6D3-21C563C556A9}" srcOrd="1" destOrd="0" presId="urn:microsoft.com/office/officeart/2005/8/layout/process1"/>
    <dgm:cxn modelId="{4FBB8524-E8E0-EE41-8453-981DB9F7D014}" type="presOf" srcId="{A257711C-71A3-A646-BFFE-B5F550FA43A2}" destId="{227A2F15-5E51-4C4B-A194-B4331EF7F141}" srcOrd="0" destOrd="0" presId="urn:microsoft.com/office/officeart/2005/8/layout/process1"/>
    <dgm:cxn modelId="{32A8FF2D-5D3C-F346-8845-29DF957230BF}" type="presOf" srcId="{1C9B9763-47E8-414C-BA6A-28E4C5AE3884}" destId="{CE747014-77AA-CF42-8E97-03F84C880744}" srcOrd="0" destOrd="0" presId="urn:microsoft.com/office/officeart/2005/8/layout/process1"/>
    <dgm:cxn modelId="{6209B046-B7C4-E24F-A51E-6DC0F54DD6C8}" type="presOf" srcId="{E43065EB-6E9D-604A-84D6-B240ECED29FA}" destId="{B0C15355-8ACA-E447-BE7D-B7F0F320FE6A}" srcOrd="1" destOrd="0" presId="urn:microsoft.com/office/officeart/2005/8/layout/process1"/>
    <dgm:cxn modelId="{DCA91348-DD51-2844-AA9E-68934451059E}" type="presOf" srcId="{A3BA05BB-9C11-0849-9D1B-9AFD2ADC56AE}" destId="{92572C04-0819-724E-8539-850AF6E2A38D}" srcOrd="1" destOrd="0" presId="urn:microsoft.com/office/officeart/2005/8/layout/process1"/>
    <dgm:cxn modelId="{0FDA8458-3084-8549-A14C-7500723695E2}" type="presOf" srcId="{1FE12F69-C37F-104F-8797-BEDC4DD29E72}" destId="{ECC2172C-B96A-D84C-B452-1E5E000FEBFE}" srcOrd="0" destOrd="0" presId="urn:microsoft.com/office/officeart/2005/8/layout/process1"/>
    <dgm:cxn modelId="{29911C5A-C9C3-B942-B349-225EE1258C53}" type="presOf" srcId="{FB74F3A4-B7E8-D146-8422-9B37441A4059}" destId="{57CE7C5A-0015-FF4E-AD58-E2778AC14239}" srcOrd="0" destOrd="0" presId="urn:microsoft.com/office/officeart/2005/8/layout/process1"/>
    <dgm:cxn modelId="{3A69DE5C-EB9F-994B-8F6F-017551BB5780}" srcId="{97BDF711-8C8E-394F-9807-EA08CC26D3B3}" destId="{1C9B9763-47E8-414C-BA6A-28E4C5AE3884}" srcOrd="3" destOrd="0" parTransId="{7C2DA2DA-C5A8-1647-970F-C9C2FDD4D25B}" sibTransId="{7B0B34AA-DCB0-9B41-97AE-EC2C7E99D5DC}"/>
    <dgm:cxn modelId="{27E03361-5C85-4D4E-BDC5-BB1C4DC04B58}" type="presOf" srcId="{97BDF711-8C8E-394F-9807-EA08CC26D3B3}" destId="{61BFFC21-1371-E540-A1FB-8382149D8069}" srcOrd="0" destOrd="0" presId="urn:microsoft.com/office/officeart/2005/8/layout/process1"/>
    <dgm:cxn modelId="{E31E9062-1417-8F42-9A21-830C29B31DE7}" type="presOf" srcId="{E0F0BC6F-83B6-BA4F-96CF-FA740F770340}" destId="{3881BFCA-7407-7242-A36A-841FEFA35B54}" srcOrd="0" destOrd="0" presId="urn:microsoft.com/office/officeart/2005/8/layout/process1"/>
    <dgm:cxn modelId="{A7643F72-3EBE-D042-A558-21BCE6E6B9DA}" type="presOf" srcId="{E0F0BC6F-83B6-BA4F-96CF-FA740F770340}" destId="{45E96304-6E88-064B-83AF-23FC7D791B44}" srcOrd="1" destOrd="0" presId="urn:microsoft.com/office/officeart/2005/8/layout/process1"/>
    <dgm:cxn modelId="{F3FEF179-0AD8-6546-9C4C-A245CB092FBB}" type="presOf" srcId="{E43065EB-6E9D-604A-84D6-B240ECED29FA}" destId="{50FEAE76-D420-5747-A3B9-9EF5347F6F67}" srcOrd="0" destOrd="0" presId="urn:microsoft.com/office/officeart/2005/8/layout/process1"/>
    <dgm:cxn modelId="{848E5088-AE6F-0042-BB27-E569F24172C9}" srcId="{97BDF711-8C8E-394F-9807-EA08CC26D3B3}" destId="{6E1824D2-E790-7446-9872-B35D72D657D8}" srcOrd="4" destOrd="0" parTransId="{219BA4DC-F6DA-7942-8034-650FC724E6C6}" sibTransId="{FB74F3A4-B7E8-D146-8422-9B37441A4059}"/>
    <dgm:cxn modelId="{A79BF38A-EB14-3C4D-AE03-E41FF9C2E4CB}" type="presOf" srcId="{5C40958F-33D0-C144-A98F-7C5B6D007048}" destId="{6D621464-89C2-E248-948E-DCD4E7069908}" srcOrd="0" destOrd="0" presId="urn:microsoft.com/office/officeart/2005/8/layout/process1"/>
    <dgm:cxn modelId="{9A7A6094-0425-DE47-A927-B277C8C298F9}" type="presOf" srcId="{7B0B34AA-DCB0-9B41-97AE-EC2C7E99D5DC}" destId="{104414E6-5D1E-BB49-BE7B-604CA5B9CF56}" srcOrd="1" destOrd="0" presId="urn:microsoft.com/office/officeart/2005/8/layout/process1"/>
    <dgm:cxn modelId="{B4AACB9B-6A12-D847-9C4E-D9D22496AFD2}" type="presOf" srcId="{25DDD291-EA12-A842-ACFA-DD71DD8CA9E7}" destId="{F298E369-ABCE-8B45-973E-30F5E138F08E}" srcOrd="0" destOrd="0" presId="urn:microsoft.com/office/officeart/2005/8/layout/process1"/>
    <dgm:cxn modelId="{2F36BBB3-330D-E941-8C7B-E5E12949D6A6}" type="presOf" srcId="{2A19E780-10D7-2F44-B9B0-5E20B6CFE719}" destId="{8A0151F3-069B-B04D-947E-720C299F7616}" srcOrd="0" destOrd="0" presId="urn:microsoft.com/office/officeart/2005/8/layout/process1"/>
    <dgm:cxn modelId="{C8A373B8-C231-C54E-9C4B-FCCA1B5E83F9}" type="presOf" srcId="{25DDD291-EA12-A842-ACFA-DD71DD8CA9E7}" destId="{E224B86C-B44F-7A41-849C-33E1BD3CB20A}" srcOrd="1" destOrd="0" presId="urn:microsoft.com/office/officeart/2005/8/layout/process1"/>
    <dgm:cxn modelId="{3F315EC4-ED28-8D4C-981B-CBBDCD282BAB}" type="presOf" srcId="{7B0B34AA-DCB0-9B41-97AE-EC2C7E99D5DC}" destId="{853784EC-73F9-7F44-B9A4-AA50FC4DD189}" srcOrd="0" destOrd="0" presId="urn:microsoft.com/office/officeart/2005/8/layout/process1"/>
    <dgm:cxn modelId="{B7CD6BD1-2C17-D749-85D5-DD7312C87472}" srcId="{97BDF711-8C8E-394F-9807-EA08CC26D3B3}" destId="{1FE12F69-C37F-104F-8797-BEDC4DD29E72}" srcOrd="1" destOrd="0" parTransId="{F9A90BAF-978E-FB47-91F8-44684253E178}" sibTransId="{E43065EB-6E9D-604A-84D6-B240ECED29FA}"/>
    <dgm:cxn modelId="{67ACA1E3-4205-A64C-AB20-FCDC1ACCC169}" srcId="{97BDF711-8C8E-394F-9807-EA08CC26D3B3}" destId="{2A19E780-10D7-2F44-B9B0-5E20B6CFE719}" srcOrd="2" destOrd="0" parTransId="{9E0EF44F-2C11-8645-A725-DB4EF0D2BD28}" sibTransId="{25DDD291-EA12-A842-ACFA-DD71DD8CA9E7}"/>
    <dgm:cxn modelId="{984CC7F1-93A3-2E44-9B90-1C9422F2D539}" srcId="{97BDF711-8C8E-394F-9807-EA08CC26D3B3}" destId="{A257711C-71A3-A646-BFFE-B5F550FA43A2}" srcOrd="5" destOrd="0" parTransId="{FC36A26C-E329-9B49-B4FB-7A738D402F6F}" sibTransId="{E0F0BC6F-83B6-BA4F-96CF-FA740F770340}"/>
    <dgm:cxn modelId="{B2AB4CF6-9A0A-4D43-842A-BE4EA68B761B}" srcId="{97BDF711-8C8E-394F-9807-EA08CC26D3B3}" destId="{5C40958F-33D0-C144-A98F-7C5B6D007048}" srcOrd="6" destOrd="0" parTransId="{088A0DA0-ECB5-AC40-B7E5-01E132CA0D29}" sibTransId="{85F18DA9-363F-0B4C-A4D5-E221C51E0338}"/>
    <dgm:cxn modelId="{BAC88AB5-6EEE-A34F-8A9C-D89C29BF6E4F}" type="presParOf" srcId="{61BFFC21-1371-E540-A1FB-8382149D8069}" destId="{149C80C4-6197-1D40-9053-376A1A9A61EA}" srcOrd="0" destOrd="0" presId="urn:microsoft.com/office/officeart/2005/8/layout/process1"/>
    <dgm:cxn modelId="{384DA54F-D1E6-1048-86DD-27C4E29B86D7}" type="presParOf" srcId="{61BFFC21-1371-E540-A1FB-8382149D8069}" destId="{59EE9B0D-F4A7-2949-89FB-19C872496546}" srcOrd="1" destOrd="0" presId="urn:microsoft.com/office/officeart/2005/8/layout/process1"/>
    <dgm:cxn modelId="{269DA990-3F0D-A948-8312-7AE4B6C6E9AF}" type="presParOf" srcId="{59EE9B0D-F4A7-2949-89FB-19C872496546}" destId="{92572C04-0819-724E-8539-850AF6E2A38D}" srcOrd="0" destOrd="0" presId="urn:microsoft.com/office/officeart/2005/8/layout/process1"/>
    <dgm:cxn modelId="{1B10710F-3859-F443-9826-0DDB2C39ABCB}" type="presParOf" srcId="{61BFFC21-1371-E540-A1FB-8382149D8069}" destId="{ECC2172C-B96A-D84C-B452-1E5E000FEBFE}" srcOrd="2" destOrd="0" presId="urn:microsoft.com/office/officeart/2005/8/layout/process1"/>
    <dgm:cxn modelId="{87E2C7A3-3142-504B-BF93-CFA255B56F85}" type="presParOf" srcId="{61BFFC21-1371-E540-A1FB-8382149D8069}" destId="{50FEAE76-D420-5747-A3B9-9EF5347F6F67}" srcOrd="3" destOrd="0" presId="urn:microsoft.com/office/officeart/2005/8/layout/process1"/>
    <dgm:cxn modelId="{BF4F34E9-7D75-3C4C-9CA6-D62B2E4651B5}" type="presParOf" srcId="{50FEAE76-D420-5747-A3B9-9EF5347F6F67}" destId="{B0C15355-8ACA-E447-BE7D-B7F0F320FE6A}" srcOrd="0" destOrd="0" presId="urn:microsoft.com/office/officeart/2005/8/layout/process1"/>
    <dgm:cxn modelId="{D09353A0-CCBF-C540-8AFB-A4AF29B2C78C}" type="presParOf" srcId="{61BFFC21-1371-E540-A1FB-8382149D8069}" destId="{8A0151F3-069B-B04D-947E-720C299F7616}" srcOrd="4" destOrd="0" presId="urn:microsoft.com/office/officeart/2005/8/layout/process1"/>
    <dgm:cxn modelId="{6DF05C49-1CCF-114D-9B69-902E065EEB82}" type="presParOf" srcId="{61BFFC21-1371-E540-A1FB-8382149D8069}" destId="{F298E369-ABCE-8B45-973E-30F5E138F08E}" srcOrd="5" destOrd="0" presId="urn:microsoft.com/office/officeart/2005/8/layout/process1"/>
    <dgm:cxn modelId="{1D3C3FAB-AAB2-D040-83DA-3DAB99D88626}" type="presParOf" srcId="{F298E369-ABCE-8B45-973E-30F5E138F08E}" destId="{E224B86C-B44F-7A41-849C-33E1BD3CB20A}" srcOrd="0" destOrd="0" presId="urn:microsoft.com/office/officeart/2005/8/layout/process1"/>
    <dgm:cxn modelId="{09F1EDDB-B221-AC4E-BF9C-5138C518E50D}" type="presParOf" srcId="{61BFFC21-1371-E540-A1FB-8382149D8069}" destId="{CE747014-77AA-CF42-8E97-03F84C880744}" srcOrd="6" destOrd="0" presId="urn:microsoft.com/office/officeart/2005/8/layout/process1"/>
    <dgm:cxn modelId="{9BE1C701-1974-E34D-9CCB-2E7CAB45AE23}" type="presParOf" srcId="{61BFFC21-1371-E540-A1FB-8382149D8069}" destId="{853784EC-73F9-7F44-B9A4-AA50FC4DD189}" srcOrd="7" destOrd="0" presId="urn:microsoft.com/office/officeart/2005/8/layout/process1"/>
    <dgm:cxn modelId="{842D9F87-5FD4-2A42-9AE7-F86DB260F1A2}" type="presParOf" srcId="{853784EC-73F9-7F44-B9A4-AA50FC4DD189}" destId="{104414E6-5D1E-BB49-BE7B-604CA5B9CF56}" srcOrd="0" destOrd="0" presId="urn:microsoft.com/office/officeart/2005/8/layout/process1"/>
    <dgm:cxn modelId="{D0457587-A142-3046-A638-F7500A6D5A8C}" type="presParOf" srcId="{61BFFC21-1371-E540-A1FB-8382149D8069}" destId="{30105525-73C8-B842-A897-006652469024}" srcOrd="8" destOrd="0" presId="urn:microsoft.com/office/officeart/2005/8/layout/process1"/>
    <dgm:cxn modelId="{02A60D6D-BC5C-0C41-875C-C59FE61B1650}" type="presParOf" srcId="{61BFFC21-1371-E540-A1FB-8382149D8069}" destId="{57CE7C5A-0015-FF4E-AD58-E2778AC14239}" srcOrd="9" destOrd="0" presId="urn:microsoft.com/office/officeart/2005/8/layout/process1"/>
    <dgm:cxn modelId="{E4C4FD7F-E116-B84C-95CC-D55D009FAD46}" type="presParOf" srcId="{57CE7C5A-0015-FF4E-AD58-E2778AC14239}" destId="{3A784D11-91C8-8D4B-B6D3-21C563C556A9}" srcOrd="0" destOrd="0" presId="urn:microsoft.com/office/officeart/2005/8/layout/process1"/>
    <dgm:cxn modelId="{2F58B58A-698D-654F-9C81-0E57D0AD0967}" type="presParOf" srcId="{61BFFC21-1371-E540-A1FB-8382149D8069}" destId="{227A2F15-5E51-4C4B-A194-B4331EF7F141}" srcOrd="10" destOrd="0" presId="urn:microsoft.com/office/officeart/2005/8/layout/process1"/>
    <dgm:cxn modelId="{C0488CF7-AC72-D046-8122-943EEE861E0A}" type="presParOf" srcId="{61BFFC21-1371-E540-A1FB-8382149D8069}" destId="{3881BFCA-7407-7242-A36A-841FEFA35B54}" srcOrd="11" destOrd="0" presId="urn:microsoft.com/office/officeart/2005/8/layout/process1"/>
    <dgm:cxn modelId="{E3478BC6-CFF6-E647-BA3F-F18037A4B337}" type="presParOf" srcId="{3881BFCA-7407-7242-A36A-841FEFA35B54}" destId="{45E96304-6E88-064B-83AF-23FC7D791B44}" srcOrd="0" destOrd="0" presId="urn:microsoft.com/office/officeart/2005/8/layout/process1"/>
    <dgm:cxn modelId="{818E737E-A492-164E-B833-21903381FB28}" type="presParOf" srcId="{61BFFC21-1371-E540-A1FB-8382149D8069}" destId="{6D621464-89C2-E248-948E-DCD4E7069908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24BC5C-5FAE-8543-8E11-1A7A08137A0E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CEEE678C-9A4A-8E46-8570-D5CA112A85B7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Validation</a:t>
          </a:r>
        </a:p>
      </dgm:t>
    </dgm:pt>
    <dgm:pt modelId="{4BC783BC-B6D7-FB43-98EF-283795EBBCBC}" type="parTrans" cxnId="{22EAB2DB-694A-3346-8B33-B5349BAD9495}">
      <dgm:prSet/>
      <dgm:spPr/>
      <dgm:t>
        <a:bodyPr/>
        <a:lstStyle/>
        <a:p>
          <a:endParaRPr lang="en-US"/>
        </a:p>
      </dgm:t>
    </dgm:pt>
    <dgm:pt modelId="{9B52FDF2-03FE-2A4C-B984-ABDBA5D47E89}" type="sibTrans" cxnId="{22EAB2DB-694A-3346-8B33-B5349BAD9495}">
      <dgm:prSet/>
      <dgm:spPr/>
      <dgm:t>
        <a:bodyPr/>
        <a:lstStyle/>
        <a:p>
          <a:endParaRPr lang="en-US"/>
        </a:p>
      </dgm:t>
    </dgm:pt>
    <dgm:pt modelId="{DA0C2B15-7533-6647-B36E-1ED47316DB59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Prioritization</a:t>
          </a:r>
        </a:p>
      </dgm:t>
    </dgm:pt>
    <dgm:pt modelId="{53EB3DCB-4171-9448-AAE1-FC34FC576433}" type="parTrans" cxnId="{F85F5C39-0AA3-534E-93C1-AAE6A6D89E4B}">
      <dgm:prSet/>
      <dgm:spPr/>
      <dgm:t>
        <a:bodyPr/>
        <a:lstStyle/>
        <a:p>
          <a:endParaRPr lang="en-US"/>
        </a:p>
      </dgm:t>
    </dgm:pt>
    <dgm:pt modelId="{D1E3D00D-AC20-FC48-A85F-ED26912EF2EC}" type="sibTrans" cxnId="{F85F5C39-0AA3-534E-93C1-AAE6A6D89E4B}">
      <dgm:prSet/>
      <dgm:spPr/>
      <dgm:t>
        <a:bodyPr/>
        <a:lstStyle/>
        <a:p>
          <a:endParaRPr lang="en-US"/>
        </a:p>
      </dgm:t>
    </dgm:pt>
    <dgm:pt modelId="{85878C4B-C7A5-B34E-97B6-66E7ACED858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Pre-transition</a:t>
          </a:r>
        </a:p>
      </dgm:t>
    </dgm:pt>
    <dgm:pt modelId="{DBD3E068-2C09-754D-B61C-D6C82FB7D428}" type="parTrans" cxnId="{060FB926-F53C-7142-88C3-2E9BF0CAEE24}">
      <dgm:prSet/>
      <dgm:spPr/>
      <dgm:t>
        <a:bodyPr/>
        <a:lstStyle/>
        <a:p>
          <a:endParaRPr lang="en-US"/>
        </a:p>
      </dgm:t>
    </dgm:pt>
    <dgm:pt modelId="{07A7F6BC-C287-E747-9D6D-3D6D0C3CD1A0}" type="sibTrans" cxnId="{060FB926-F53C-7142-88C3-2E9BF0CAEE24}">
      <dgm:prSet/>
      <dgm:spPr/>
      <dgm:t>
        <a:bodyPr/>
        <a:lstStyle/>
        <a:p>
          <a:endParaRPr lang="en-US"/>
        </a:p>
      </dgm:t>
    </dgm:pt>
    <dgm:pt modelId="{FD309377-49F6-A34F-8989-8EB9EB2E6DA2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Selecting Measures</a:t>
          </a:r>
        </a:p>
      </dgm:t>
    </dgm:pt>
    <dgm:pt modelId="{6BF12D26-2383-C843-80B1-E075C86958A5}" type="parTrans" cxnId="{80483AED-54D8-0643-BE72-4579F6C43236}">
      <dgm:prSet/>
      <dgm:spPr/>
      <dgm:t>
        <a:bodyPr/>
        <a:lstStyle/>
        <a:p>
          <a:endParaRPr lang="en-US"/>
        </a:p>
      </dgm:t>
    </dgm:pt>
    <dgm:pt modelId="{EBCD4025-C33F-A74D-B1CC-29F6A9A01454}" type="sibTrans" cxnId="{80483AED-54D8-0643-BE72-4579F6C43236}">
      <dgm:prSet/>
      <dgm:spPr/>
      <dgm:t>
        <a:bodyPr/>
        <a:lstStyle/>
        <a:p>
          <a:endParaRPr lang="en-US"/>
        </a:p>
      </dgm:t>
    </dgm:pt>
    <dgm:pt modelId="{12446A14-0CF2-454B-A0A4-5154FB6CCCBD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Risks</a:t>
          </a:r>
        </a:p>
      </dgm:t>
    </dgm:pt>
    <dgm:pt modelId="{8E1E5D06-9396-4A4A-98FD-F18146C0AF23}" type="parTrans" cxnId="{25FF2A8A-BD01-0045-9AFE-D16F6C9BA074}">
      <dgm:prSet/>
      <dgm:spPr/>
      <dgm:t>
        <a:bodyPr/>
        <a:lstStyle/>
        <a:p>
          <a:endParaRPr lang="en-US"/>
        </a:p>
      </dgm:t>
    </dgm:pt>
    <dgm:pt modelId="{559B6467-A006-F44D-8FEE-CF9F81B46337}" type="sibTrans" cxnId="{25FF2A8A-BD01-0045-9AFE-D16F6C9BA074}">
      <dgm:prSet/>
      <dgm:spPr/>
      <dgm:t>
        <a:bodyPr/>
        <a:lstStyle/>
        <a:p>
          <a:endParaRPr lang="en-US"/>
        </a:p>
      </dgm:t>
    </dgm:pt>
    <dgm:pt modelId="{C85F2AA1-2CA2-DC4D-A03F-BA1F9EAF8792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Stakeholder Engagement</a:t>
          </a:r>
        </a:p>
      </dgm:t>
    </dgm:pt>
    <dgm:pt modelId="{542A6CD5-1150-4245-8EB1-281D9A6844E4}" type="parTrans" cxnId="{AA778835-6742-9D46-8B72-C46E7BAF3C66}">
      <dgm:prSet/>
      <dgm:spPr/>
      <dgm:t>
        <a:bodyPr/>
        <a:lstStyle/>
        <a:p>
          <a:endParaRPr lang="en-US"/>
        </a:p>
      </dgm:t>
    </dgm:pt>
    <dgm:pt modelId="{663E66E6-A2B8-404B-8925-822239CF82F1}" type="sibTrans" cxnId="{AA778835-6742-9D46-8B72-C46E7BAF3C66}">
      <dgm:prSet/>
      <dgm:spPr/>
      <dgm:t>
        <a:bodyPr/>
        <a:lstStyle/>
        <a:p>
          <a:endParaRPr lang="en-US"/>
        </a:p>
      </dgm:t>
    </dgm:pt>
    <dgm:pt modelId="{AF76A032-55D0-2844-8FF6-4E557A160548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Documentation</a:t>
          </a:r>
        </a:p>
      </dgm:t>
    </dgm:pt>
    <dgm:pt modelId="{4F6C0EE5-A7D7-2847-B527-5FC0E0AF85E8}" type="parTrans" cxnId="{88AAA7FF-AE58-4C4E-A461-3102ECCE1E1B}">
      <dgm:prSet/>
      <dgm:spPr/>
      <dgm:t>
        <a:bodyPr/>
        <a:lstStyle/>
        <a:p>
          <a:endParaRPr lang="en-US"/>
        </a:p>
      </dgm:t>
    </dgm:pt>
    <dgm:pt modelId="{B6C18282-BFA0-C949-AF74-398CD606EBE0}" type="sibTrans" cxnId="{88AAA7FF-AE58-4C4E-A461-3102ECCE1E1B}">
      <dgm:prSet/>
      <dgm:spPr/>
      <dgm:t>
        <a:bodyPr/>
        <a:lstStyle/>
        <a:p>
          <a:endParaRPr lang="en-US"/>
        </a:p>
      </dgm:t>
    </dgm:pt>
    <dgm:pt modelId="{58109A24-1FF5-2B4B-9171-00BD5AEA5046}" type="pres">
      <dgm:prSet presAssocID="{AB24BC5C-5FAE-8543-8E11-1A7A08137A0E}" presName="Name0" presStyleCnt="0">
        <dgm:presLayoutVars>
          <dgm:dir/>
          <dgm:resizeHandles val="exact"/>
        </dgm:presLayoutVars>
      </dgm:prSet>
      <dgm:spPr/>
    </dgm:pt>
    <dgm:pt modelId="{2A2C88AD-5F7B-FD43-B401-B2137CB92CBA}" type="pres">
      <dgm:prSet presAssocID="{CEEE678C-9A4A-8E46-8570-D5CA112A85B7}" presName="node" presStyleLbl="node1" presStyleIdx="0" presStyleCnt="7">
        <dgm:presLayoutVars>
          <dgm:bulletEnabled val="1"/>
        </dgm:presLayoutVars>
      </dgm:prSet>
      <dgm:spPr/>
    </dgm:pt>
    <dgm:pt modelId="{507C3049-DE84-8440-A0B9-2B3BEA3EAB37}" type="pres">
      <dgm:prSet presAssocID="{9B52FDF2-03FE-2A4C-B984-ABDBA5D47E89}" presName="sibTrans" presStyleLbl="sibTrans2D1" presStyleIdx="0" presStyleCnt="6"/>
      <dgm:spPr/>
    </dgm:pt>
    <dgm:pt modelId="{BE69806E-D1B1-0B4F-A53E-CD4D4B8696AE}" type="pres">
      <dgm:prSet presAssocID="{9B52FDF2-03FE-2A4C-B984-ABDBA5D47E89}" presName="connectorText" presStyleLbl="sibTrans2D1" presStyleIdx="0" presStyleCnt="6"/>
      <dgm:spPr/>
    </dgm:pt>
    <dgm:pt modelId="{C9680543-A49B-9345-AAB7-7DAEAC349DE0}" type="pres">
      <dgm:prSet presAssocID="{DA0C2B15-7533-6647-B36E-1ED47316DB59}" presName="node" presStyleLbl="node1" presStyleIdx="1" presStyleCnt="7">
        <dgm:presLayoutVars>
          <dgm:bulletEnabled val="1"/>
        </dgm:presLayoutVars>
      </dgm:prSet>
      <dgm:spPr/>
    </dgm:pt>
    <dgm:pt modelId="{A515B8B7-6C29-224C-BFE3-052DA78BBD1A}" type="pres">
      <dgm:prSet presAssocID="{D1E3D00D-AC20-FC48-A85F-ED26912EF2EC}" presName="sibTrans" presStyleLbl="sibTrans2D1" presStyleIdx="1" presStyleCnt="6"/>
      <dgm:spPr/>
    </dgm:pt>
    <dgm:pt modelId="{61A23FB9-0754-964B-9540-A3B1BFD23A55}" type="pres">
      <dgm:prSet presAssocID="{D1E3D00D-AC20-FC48-A85F-ED26912EF2EC}" presName="connectorText" presStyleLbl="sibTrans2D1" presStyleIdx="1" presStyleCnt="6"/>
      <dgm:spPr/>
    </dgm:pt>
    <dgm:pt modelId="{C4C428F6-5ADC-A348-880E-45290D4314FE}" type="pres">
      <dgm:prSet presAssocID="{85878C4B-C7A5-B34E-97B6-66E7ACED858D}" presName="node" presStyleLbl="node1" presStyleIdx="2" presStyleCnt="7">
        <dgm:presLayoutVars>
          <dgm:bulletEnabled val="1"/>
        </dgm:presLayoutVars>
      </dgm:prSet>
      <dgm:spPr/>
    </dgm:pt>
    <dgm:pt modelId="{63B80779-15B7-F94F-8E8D-DA191C9D51DE}" type="pres">
      <dgm:prSet presAssocID="{07A7F6BC-C287-E747-9D6D-3D6D0C3CD1A0}" presName="sibTrans" presStyleLbl="sibTrans2D1" presStyleIdx="2" presStyleCnt="6"/>
      <dgm:spPr/>
    </dgm:pt>
    <dgm:pt modelId="{FF5EB38A-C456-8C43-853A-12AF1995C3CF}" type="pres">
      <dgm:prSet presAssocID="{07A7F6BC-C287-E747-9D6D-3D6D0C3CD1A0}" presName="connectorText" presStyleLbl="sibTrans2D1" presStyleIdx="2" presStyleCnt="6"/>
      <dgm:spPr/>
    </dgm:pt>
    <dgm:pt modelId="{D71E6A22-D15E-9949-8526-9E07F277AC82}" type="pres">
      <dgm:prSet presAssocID="{FD309377-49F6-A34F-8989-8EB9EB2E6DA2}" presName="node" presStyleLbl="node1" presStyleIdx="3" presStyleCnt="7">
        <dgm:presLayoutVars>
          <dgm:bulletEnabled val="1"/>
        </dgm:presLayoutVars>
      </dgm:prSet>
      <dgm:spPr/>
    </dgm:pt>
    <dgm:pt modelId="{DE2A039E-9282-9647-9B06-E90D3A298297}" type="pres">
      <dgm:prSet presAssocID="{EBCD4025-C33F-A74D-B1CC-29F6A9A01454}" presName="sibTrans" presStyleLbl="sibTrans2D1" presStyleIdx="3" presStyleCnt="6"/>
      <dgm:spPr/>
    </dgm:pt>
    <dgm:pt modelId="{4868EE08-4A9A-D449-975D-48C1444E0CE7}" type="pres">
      <dgm:prSet presAssocID="{EBCD4025-C33F-A74D-B1CC-29F6A9A01454}" presName="connectorText" presStyleLbl="sibTrans2D1" presStyleIdx="3" presStyleCnt="6"/>
      <dgm:spPr/>
    </dgm:pt>
    <dgm:pt modelId="{34119CD9-8BA9-4E4F-9067-71A662D5A6FA}" type="pres">
      <dgm:prSet presAssocID="{12446A14-0CF2-454B-A0A4-5154FB6CCCBD}" presName="node" presStyleLbl="node1" presStyleIdx="4" presStyleCnt="7">
        <dgm:presLayoutVars>
          <dgm:bulletEnabled val="1"/>
        </dgm:presLayoutVars>
      </dgm:prSet>
      <dgm:spPr/>
    </dgm:pt>
    <dgm:pt modelId="{04DF279C-8095-8643-BFD9-3A965C720D80}" type="pres">
      <dgm:prSet presAssocID="{559B6467-A006-F44D-8FEE-CF9F81B46337}" presName="sibTrans" presStyleLbl="sibTrans2D1" presStyleIdx="4" presStyleCnt="6"/>
      <dgm:spPr/>
    </dgm:pt>
    <dgm:pt modelId="{FACDA897-F239-ED4F-B0AA-10EE76E4D759}" type="pres">
      <dgm:prSet presAssocID="{559B6467-A006-F44D-8FEE-CF9F81B46337}" presName="connectorText" presStyleLbl="sibTrans2D1" presStyleIdx="4" presStyleCnt="6"/>
      <dgm:spPr/>
    </dgm:pt>
    <dgm:pt modelId="{63838A02-2DEE-AE40-8EF2-90E584E80C20}" type="pres">
      <dgm:prSet presAssocID="{C85F2AA1-2CA2-DC4D-A03F-BA1F9EAF8792}" presName="node" presStyleLbl="node1" presStyleIdx="5" presStyleCnt="7">
        <dgm:presLayoutVars>
          <dgm:bulletEnabled val="1"/>
        </dgm:presLayoutVars>
      </dgm:prSet>
      <dgm:spPr/>
    </dgm:pt>
    <dgm:pt modelId="{82DE25D7-7D68-EF45-8D56-C668BE486BC1}" type="pres">
      <dgm:prSet presAssocID="{663E66E6-A2B8-404B-8925-822239CF82F1}" presName="sibTrans" presStyleLbl="sibTrans2D1" presStyleIdx="5" presStyleCnt="6"/>
      <dgm:spPr/>
    </dgm:pt>
    <dgm:pt modelId="{24421E56-8347-B247-825B-6C394722DEBB}" type="pres">
      <dgm:prSet presAssocID="{663E66E6-A2B8-404B-8925-822239CF82F1}" presName="connectorText" presStyleLbl="sibTrans2D1" presStyleIdx="5" presStyleCnt="6"/>
      <dgm:spPr/>
    </dgm:pt>
    <dgm:pt modelId="{32273597-B54A-A144-A6E6-5A39075CBCEC}" type="pres">
      <dgm:prSet presAssocID="{AF76A032-55D0-2844-8FF6-4E557A160548}" presName="node" presStyleLbl="node1" presStyleIdx="6" presStyleCnt="7">
        <dgm:presLayoutVars>
          <dgm:bulletEnabled val="1"/>
        </dgm:presLayoutVars>
      </dgm:prSet>
      <dgm:spPr/>
    </dgm:pt>
  </dgm:ptLst>
  <dgm:cxnLst>
    <dgm:cxn modelId="{87B7FA04-AE80-3A4E-92D1-F0C983201792}" type="presOf" srcId="{CEEE678C-9A4A-8E46-8570-D5CA112A85B7}" destId="{2A2C88AD-5F7B-FD43-B401-B2137CB92CBA}" srcOrd="0" destOrd="0" presId="urn:microsoft.com/office/officeart/2005/8/layout/process1"/>
    <dgm:cxn modelId="{47F10409-9E9D-5C4A-AC44-05BECB16F7B7}" type="presOf" srcId="{559B6467-A006-F44D-8FEE-CF9F81B46337}" destId="{04DF279C-8095-8643-BFD9-3A965C720D80}" srcOrd="0" destOrd="0" presId="urn:microsoft.com/office/officeart/2005/8/layout/process1"/>
    <dgm:cxn modelId="{E1A02518-A82B-934E-9D26-B1929FA16BD5}" type="presOf" srcId="{07A7F6BC-C287-E747-9D6D-3D6D0C3CD1A0}" destId="{63B80779-15B7-F94F-8E8D-DA191C9D51DE}" srcOrd="0" destOrd="0" presId="urn:microsoft.com/office/officeart/2005/8/layout/process1"/>
    <dgm:cxn modelId="{060FB926-F53C-7142-88C3-2E9BF0CAEE24}" srcId="{AB24BC5C-5FAE-8543-8E11-1A7A08137A0E}" destId="{85878C4B-C7A5-B34E-97B6-66E7ACED858D}" srcOrd="2" destOrd="0" parTransId="{DBD3E068-2C09-754D-B61C-D6C82FB7D428}" sibTransId="{07A7F6BC-C287-E747-9D6D-3D6D0C3CD1A0}"/>
    <dgm:cxn modelId="{2915802D-57F1-B443-8387-4FBD78124347}" type="presOf" srcId="{EBCD4025-C33F-A74D-B1CC-29F6A9A01454}" destId="{DE2A039E-9282-9647-9B06-E90D3A298297}" srcOrd="0" destOrd="0" presId="urn:microsoft.com/office/officeart/2005/8/layout/process1"/>
    <dgm:cxn modelId="{AA778835-6742-9D46-8B72-C46E7BAF3C66}" srcId="{AB24BC5C-5FAE-8543-8E11-1A7A08137A0E}" destId="{C85F2AA1-2CA2-DC4D-A03F-BA1F9EAF8792}" srcOrd="5" destOrd="0" parTransId="{542A6CD5-1150-4245-8EB1-281D9A6844E4}" sibTransId="{663E66E6-A2B8-404B-8925-822239CF82F1}"/>
    <dgm:cxn modelId="{F85F5C39-0AA3-534E-93C1-AAE6A6D89E4B}" srcId="{AB24BC5C-5FAE-8543-8E11-1A7A08137A0E}" destId="{DA0C2B15-7533-6647-B36E-1ED47316DB59}" srcOrd="1" destOrd="0" parTransId="{53EB3DCB-4171-9448-AAE1-FC34FC576433}" sibTransId="{D1E3D00D-AC20-FC48-A85F-ED26912EF2EC}"/>
    <dgm:cxn modelId="{78FB053E-281E-5645-8D78-82DA8B809A6D}" type="presOf" srcId="{07A7F6BC-C287-E747-9D6D-3D6D0C3CD1A0}" destId="{FF5EB38A-C456-8C43-853A-12AF1995C3CF}" srcOrd="1" destOrd="0" presId="urn:microsoft.com/office/officeart/2005/8/layout/process1"/>
    <dgm:cxn modelId="{2F7AED40-8307-EC4C-B059-4BBB87D7DD63}" type="presOf" srcId="{663E66E6-A2B8-404B-8925-822239CF82F1}" destId="{82DE25D7-7D68-EF45-8D56-C668BE486BC1}" srcOrd="0" destOrd="0" presId="urn:microsoft.com/office/officeart/2005/8/layout/process1"/>
    <dgm:cxn modelId="{F903AF55-2D0C-0343-B695-84BD2531C931}" type="presOf" srcId="{9B52FDF2-03FE-2A4C-B984-ABDBA5D47E89}" destId="{BE69806E-D1B1-0B4F-A53E-CD4D4B8696AE}" srcOrd="1" destOrd="0" presId="urn:microsoft.com/office/officeart/2005/8/layout/process1"/>
    <dgm:cxn modelId="{C7882D5B-3930-D64E-A785-2EB91CE84415}" type="presOf" srcId="{C85F2AA1-2CA2-DC4D-A03F-BA1F9EAF8792}" destId="{63838A02-2DEE-AE40-8EF2-90E584E80C20}" srcOrd="0" destOrd="0" presId="urn:microsoft.com/office/officeart/2005/8/layout/process1"/>
    <dgm:cxn modelId="{C59C9963-63AD-9B48-8BD4-5929D1852E79}" type="presOf" srcId="{FD309377-49F6-A34F-8989-8EB9EB2E6DA2}" destId="{D71E6A22-D15E-9949-8526-9E07F277AC82}" srcOrd="0" destOrd="0" presId="urn:microsoft.com/office/officeart/2005/8/layout/process1"/>
    <dgm:cxn modelId="{7490A080-ABC6-BC4F-A08B-4579FC271F68}" type="presOf" srcId="{663E66E6-A2B8-404B-8925-822239CF82F1}" destId="{24421E56-8347-B247-825B-6C394722DEBB}" srcOrd="1" destOrd="0" presId="urn:microsoft.com/office/officeart/2005/8/layout/process1"/>
    <dgm:cxn modelId="{F27B4881-E4D5-A645-A25A-1D3C1571D18A}" type="presOf" srcId="{AB24BC5C-5FAE-8543-8E11-1A7A08137A0E}" destId="{58109A24-1FF5-2B4B-9171-00BD5AEA5046}" srcOrd="0" destOrd="0" presId="urn:microsoft.com/office/officeart/2005/8/layout/process1"/>
    <dgm:cxn modelId="{25FF2A8A-BD01-0045-9AFE-D16F6C9BA074}" srcId="{AB24BC5C-5FAE-8543-8E11-1A7A08137A0E}" destId="{12446A14-0CF2-454B-A0A4-5154FB6CCCBD}" srcOrd="4" destOrd="0" parTransId="{8E1E5D06-9396-4A4A-98FD-F18146C0AF23}" sibTransId="{559B6467-A006-F44D-8FEE-CF9F81B46337}"/>
    <dgm:cxn modelId="{73537A92-A93A-0945-AC12-8A86A4244544}" type="presOf" srcId="{85878C4B-C7A5-B34E-97B6-66E7ACED858D}" destId="{C4C428F6-5ADC-A348-880E-45290D4314FE}" srcOrd="0" destOrd="0" presId="urn:microsoft.com/office/officeart/2005/8/layout/process1"/>
    <dgm:cxn modelId="{0F1DF4B3-52BA-A847-96D2-0B170D33629C}" type="presOf" srcId="{D1E3D00D-AC20-FC48-A85F-ED26912EF2EC}" destId="{A515B8B7-6C29-224C-BFE3-052DA78BBD1A}" srcOrd="0" destOrd="0" presId="urn:microsoft.com/office/officeart/2005/8/layout/process1"/>
    <dgm:cxn modelId="{CA0A07C3-0E84-A547-98E3-83555455FCAF}" type="presOf" srcId="{559B6467-A006-F44D-8FEE-CF9F81B46337}" destId="{FACDA897-F239-ED4F-B0AA-10EE76E4D759}" srcOrd="1" destOrd="0" presId="urn:microsoft.com/office/officeart/2005/8/layout/process1"/>
    <dgm:cxn modelId="{A262AFD2-7C9C-AE4F-80ED-B2CD1E1EA7E9}" type="presOf" srcId="{12446A14-0CF2-454B-A0A4-5154FB6CCCBD}" destId="{34119CD9-8BA9-4E4F-9067-71A662D5A6FA}" srcOrd="0" destOrd="0" presId="urn:microsoft.com/office/officeart/2005/8/layout/process1"/>
    <dgm:cxn modelId="{A9A439DA-4462-F144-A1ED-6767F7199CD9}" type="presOf" srcId="{EBCD4025-C33F-A74D-B1CC-29F6A9A01454}" destId="{4868EE08-4A9A-D449-975D-48C1444E0CE7}" srcOrd="1" destOrd="0" presId="urn:microsoft.com/office/officeart/2005/8/layout/process1"/>
    <dgm:cxn modelId="{22EAB2DB-694A-3346-8B33-B5349BAD9495}" srcId="{AB24BC5C-5FAE-8543-8E11-1A7A08137A0E}" destId="{CEEE678C-9A4A-8E46-8570-D5CA112A85B7}" srcOrd="0" destOrd="0" parTransId="{4BC783BC-B6D7-FB43-98EF-283795EBBCBC}" sibTransId="{9B52FDF2-03FE-2A4C-B984-ABDBA5D47E89}"/>
    <dgm:cxn modelId="{32F165DF-5AC6-4B49-9369-B45300D637D8}" type="presOf" srcId="{AF76A032-55D0-2844-8FF6-4E557A160548}" destId="{32273597-B54A-A144-A6E6-5A39075CBCEC}" srcOrd="0" destOrd="0" presId="urn:microsoft.com/office/officeart/2005/8/layout/process1"/>
    <dgm:cxn modelId="{854A62E4-BFA6-674C-BBD9-80C907D868A7}" type="presOf" srcId="{9B52FDF2-03FE-2A4C-B984-ABDBA5D47E89}" destId="{507C3049-DE84-8440-A0B9-2B3BEA3EAB37}" srcOrd="0" destOrd="0" presId="urn:microsoft.com/office/officeart/2005/8/layout/process1"/>
    <dgm:cxn modelId="{80483AED-54D8-0643-BE72-4579F6C43236}" srcId="{AB24BC5C-5FAE-8543-8E11-1A7A08137A0E}" destId="{FD309377-49F6-A34F-8989-8EB9EB2E6DA2}" srcOrd="3" destOrd="0" parTransId="{6BF12D26-2383-C843-80B1-E075C86958A5}" sibTransId="{EBCD4025-C33F-A74D-B1CC-29F6A9A01454}"/>
    <dgm:cxn modelId="{0F62C6F2-9B9B-8B49-9F63-A0CC0B2B83AD}" type="presOf" srcId="{DA0C2B15-7533-6647-B36E-1ED47316DB59}" destId="{C9680543-A49B-9345-AAB7-7DAEAC349DE0}" srcOrd="0" destOrd="0" presId="urn:microsoft.com/office/officeart/2005/8/layout/process1"/>
    <dgm:cxn modelId="{BDE7E8F6-7FDB-864A-BC74-69D400815978}" type="presOf" srcId="{D1E3D00D-AC20-FC48-A85F-ED26912EF2EC}" destId="{61A23FB9-0754-964B-9540-A3B1BFD23A55}" srcOrd="1" destOrd="0" presId="urn:microsoft.com/office/officeart/2005/8/layout/process1"/>
    <dgm:cxn modelId="{88AAA7FF-AE58-4C4E-A461-3102ECCE1E1B}" srcId="{AB24BC5C-5FAE-8543-8E11-1A7A08137A0E}" destId="{AF76A032-55D0-2844-8FF6-4E557A160548}" srcOrd="6" destOrd="0" parTransId="{4F6C0EE5-A7D7-2847-B527-5FC0E0AF85E8}" sibTransId="{B6C18282-BFA0-C949-AF74-398CD606EBE0}"/>
    <dgm:cxn modelId="{46262F5B-950F-F54E-AD80-33DC3951E1FC}" type="presParOf" srcId="{58109A24-1FF5-2B4B-9171-00BD5AEA5046}" destId="{2A2C88AD-5F7B-FD43-B401-B2137CB92CBA}" srcOrd="0" destOrd="0" presId="urn:microsoft.com/office/officeart/2005/8/layout/process1"/>
    <dgm:cxn modelId="{71A04F6D-B220-684D-8400-4128520D2FE7}" type="presParOf" srcId="{58109A24-1FF5-2B4B-9171-00BD5AEA5046}" destId="{507C3049-DE84-8440-A0B9-2B3BEA3EAB37}" srcOrd="1" destOrd="0" presId="urn:microsoft.com/office/officeart/2005/8/layout/process1"/>
    <dgm:cxn modelId="{F8643B5C-F79D-944F-981B-E2B9DCFF12C4}" type="presParOf" srcId="{507C3049-DE84-8440-A0B9-2B3BEA3EAB37}" destId="{BE69806E-D1B1-0B4F-A53E-CD4D4B8696AE}" srcOrd="0" destOrd="0" presId="urn:microsoft.com/office/officeart/2005/8/layout/process1"/>
    <dgm:cxn modelId="{4F457A51-E54E-2D43-85C8-39BEB123676C}" type="presParOf" srcId="{58109A24-1FF5-2B4B-9171-00BD5AEA5046}" destId="{C9680543-A49B-9345-AAB7-7DAEAC349DE0}" srcOrd="2" destOrd="0" presId="urn:microsoft.com/office/officeart/2005/8/layout/process1"/>
    <dgm:cxn modelId="{B8D14417-2666-5848-8609-D004C07F953A}" type="presParOf" srcId="{58109A24-1FF5-2B4B-9171-00BD5AEA5046}" destId="{A515B8B7-6C29-224C-BFE3-052DA78BBD1A}" srcOrd="3" destOrd="0" presId="urn:microsoft.com/office/officeart/2005/8/layout/process1"/>
    <dgm:cxn modelId="{3C7BEA79-8E22-4941-87B1-F1A9F1A56815}" type="presParOf" srcId="{A515B8B7-6C29-224C-BFE3-052DA78BBD1A}" destId="{61A23FB9-0754-964B-9540-A3B1BFD23A55}" srcOrd="0" destOrd="0" presId="urn:microsoft.com/office/officeart/2005/8/layout/process1"/>
    <dgm:cxn modelId="{91BF37D4-C8C7-034C-8DE8-66323032676D}" type="presParOf" srcId="{58109A24-1FF5-2B4B-9171-00BD5AEA5046}" destId="{C4C428F6-5ADC-A348-880E-45290D4314FE}" srcOrd="4" destOrd="0" presId="urn:microsoft.com/office/officeart/2005/8/layout/process1"/>
    <dgm:cxn modelId="{0C47C284-03FD-2541-81A3-345C1098BF5E}" type="presParOf" srcId="{58109A24-1FF5-2B4B-9171-00BD5AEA5046}" destId="{63B80779-15B7-F94F-8E8D-DA191C9D51DE}" srcOrd="5" destOrd="0" presId="urn:microsoft.com/office/officeart/2005/8/layout/process1"/>
    <dgm:cxn modelId="{21D9628D-48D6-034F-88AF-217EFDFC7C15}" type="presParOf" srcId="{63B80779-15B7-F94F-8E8D-DA191C9D51DE}" destId="{FF5EB38A-C456-8C43-853A-12AF1995C3CF}" srcOrd="0" destOrd="0" presId="urn:microsoft.com/office/officeart/2005/8/layout/process1"/>
    <dgm:cxn modelId="{C7A8F1F7-A304-D944-B64C-2F45D58B6DB4}" type="presParOf" srcId="{58109A24-1FF5-2B4B-9171-00BD5AEA5046}" destId="{D71E6A22-D15E-9949-8526-9E07F277AC82}" srcOrd="6" destOrd="0" presId="urn:microsoft.com/office/officeart/2005/8/layout/process1"/>
    <dgm:cxn modelId="{5DF2FB20-6DC4-D14B-8F99-BC0F0C803AD7}" type="presParOf" srcId="{58109A24-1FF5-2B4B-9171-00BD5AEA5046}" destId="{DE2A039E-9282-9647-9B06-E90D3A298297}" srcOrd="7" destOrd="0" presId="urn:microsoft.com/office/officeart/2005/8/layout/process1"/>
    <dgm:cxn modelId="{AB8BEC50-F995-424E-89DB-BF4C4C983ECD}" type="presParOf" srcId="{DE2A039E-9282-9647-9B06-E90D3A298297}" destId="{4868EE08-4A9A-D449-975D-48C1444E0CE7}" srcOrd="0" destOrd="0" presId="urn:microsoft.com/office/officeart/2005/8/layout/process1"/>
    <dgm:cxn modelId="{476AE032-5EA3-A44A-84E9-C646B1591E85}" type="presParOf" srcId="{58109A24-1FF5-2B4B-9171-00BD5AEA5046}" destId="{34119CD9-8BA9-4E4F-9067-71A662D5A6FA}" srcOrd="8" destOrd="0" presId="urn:microsoft.com/office/officeart/2005/8/layout/process1"/>
    <dgm:cxn modelId="{E6038EE6-2929-6040-A5B0-50FE532AEAF6}" type="presParOf" srcId="{58109A24-1FF5-2B4B-9171-00BD5AEA5046}" destId="{04DF279C-8095-8643-BFD9-3A965C720D80}" srcOrd="9" destOrd="0" presId="urn:microsoft.com/office/officeart/2005/8/layout/process1"/>
    <dgm:cxn modelId="{F9F8DAC9-DA9B-D240-9FA2-5DA578FADAA5}" type="presParOf" srcId="{04DF279C-8095-8643-BFD9-3A965C720D80}" destId="{FACDA897-F239-ED4F-B0AA-10EE76E4D759}" srcOrd="0" destOrd="0" presId="urn:microsoft.com/office/officeart/2005/8/layout/process1"/>
    <dgm:cxn modelId="{D15DED70-85BC-0848-B143-6B7D030CADC6}" type="presParOf" srcId="{58109A24-1FF5-2B4B-9171-00BD5AEA5046}" destId="{63838A02-2DEE-AE40-8EF2-90E584E80C20}" srcOrd="10" destOrd="0" presId="urn:microsoft.com/office/officeart/2005/8/layout/process1"/>
    <dgm:cxn modelId="{C2FDE2C6-0F5D-0047-99F2-A4520AB7D8AA}" type="presParOf" srcId="{58109A24-1FF5-2B4B-9171-00BD5AEA5046}" destId="{82DE25D7-7D68-EF45-8D56-C668BE486BC1}" srcOrd="11" destOrd="0" presId="urn:microsoft.com/office/officeart/2005/8/layout/process1"/>
    <dgm:cxn modelId="{25A4D244-24A0-0843-AA78-CC6B8385B65E}" type="presParOf" srcId="{82DE25D7-7D68-EF45-8D56-C668BE486BC1}" destId="{24421E56-8347-B247-825B-6C394722DEBB}" srcOrd="0" destOrd="0" presId="urn:microsoft.com/office/officeart/2005/8/layout/process1"/>
    <dgm:cxn modelId="{C6815FF8-DDB7-A049-81C0-9A2350417FD8}" type="presParOf" srcId="{58109A24-1FF5-2B4B-9171-00BD5AEA5046}" destId="{32273597-B54A-A144-A6E6-5A39075CBCEC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C80C4-6197-1D40-9053-376A1A9A61EA}">
      <dsp:nvSpPr>
        <dsp:cNvPr id="0" name=""/>
        <dsp:cNvSpPr/>
      </dsp:nvSpPr>
      <dsp:spPr>
        <a:xfrm>
          <a:off x="1899" y="0"/>
          <a:ext cx="719195" cy="318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tx1"/>
              </a:solidFill>
            </a:rPr>
            <a:t>1 – Align Benefits with Strategy</a:t>
          </a:r>
        </a:p>
      </dsp:txBody>
      <dsp:txXfrm>
        <a:off x="11242" y="9343"/>
        <a:ext cx="700509" cy="300294"/>
      </dsp:txXfrm>
    </dsp:sp>
    <dsp:sp modelId="{59EE9B0D-F4A7-2949-89FB-19C872496546}">
      <dsp:nvSpPr>
        <dsp:cNvPr id="0" name=""/>
        <dsp:cNvSpPr/>
      </dsp:nvSpPr>
      <dsp:spPr>
        <a:xfrm>
          <a:off x="793014" y="70310"/>
          <a:ext cx="152469" cy="1783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3014" y="105982"/>
        <a:ext cx="106728" cy="107016"/>
      </dsp:txXfrm>
    </dsp:sp>
    <dsp:sp modelId="{ECC2172C-B96A-D84C-B452-1E5E000FEBFE}">
      <dsp:nvSpPr>
        <dsp:cNvPr id="0" name=""/>
        <dsp:cNvSpPr/>
      </dsp:nvSpPr>
      <dsp:spPr>
        <a:xfrm>
          <a:off x="1008773" y="0"/>
          <a:ext cx="719195" cy="318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tx1"/>
              </a:solidFill>
            </a:rPr>
            <a:t>2 – Start with the end in Mind</a:t>
          </a:r>
        </a:p>
      </dsp:txBody>
      <dsp:txXfrm>
        <a:off x="1018116" y="9343"/>
        <a:ext cx="700509" cy="300294"/>
      </dsp:txXfrm>
    </dsp:sp>
    <dsp:sp modelId="{50FEAE76-D420-5747-A3B9-9EF5347F6F67}">
      <dsp:nvSpPr>
        <dsp:cNvPr id="0" name=""/>
        <dsp:cNvSpPr/>
      </dsp:nvSpPr>
      <dsp:spPr>
        <a:xfrm>
          <a:off x="1799888" y="70310"/>
          <a:ext cx="152469" cy="1783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99888" y="105982"/>
        <a:ext cx="106728" cy="107016"/>
      </dsp:txXfrm>
    </dsp:sp>
    <dsp:sp modelId="{8A0151F3-069B-B04D-947E-720C299F7616}">
      <dsp:nvSpPr>
        <dsp:cNvPr id="0" name=""/>
        <dsp:cNvSpPr/>
      </dsp:nvSpPr>
      <dsp:spPr>
        <a:xfrm>
          <a:off x="2015647" y="0"/>
          <a:ext cx="719195" cy="318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tx1"/>
              </a:solidFill>
            </a:rPr>
            <a:t>3 – Utilize Successful delivery methods</a:t>
          </a:r>
        </a:p>
      </dsp:txBody>
      <dsp:txXfrm>
        <a:off x="2024990" y="9343"/>
        <a:ext cx="700509" cy="300294"/>
      </dsp:txXfrm>
    </dsp:sp>
    <dsp:sp modelId="{F298E369-ABCE-8B45-973E-30F5E138F08E}">
      <dsp:nvSpPr>
        <dsp:cNvPr id="0" name=""/>
        <dsp:cNvSpPr/>
      </dsp:nvSpPr>
      <dsp:spPr>
        <a:xfrm>
          <a:off x="2806762" y="51521"/>
          <a:ext cx="152469" cy="1783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06762" y="87193"/>
        <a:ext cx="106728" cy="107016"/>
      </dsp:txXfrm>
    </dsp:sp>
    <dsp:sp modelId="{CE747014-77AA-CF42-8E97-03F84C880744}">
      <dsp:nvSpPr>
        <dsp:cNvPr id="0" name=""/>
        <dsp:cNvSpPr/>
      </dsp:nvSpPr>
      <dsp:spPr>
        <a:xfrm>
          <a:off x="3022521" y="0"/>
          <a:ext cx="719195" cy="318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tx1"/>
              </a:solidFill>
            </a:rPr>
            <a:t>4 - Integrate Benefits with Performance Management</a:t>
          </a:r>
        </a:p>
      </dsp:txBody>
      <dsp:txXfrm>
        <a:off x="3031864" y="9343"/>
        <a:ext cx="700509" cy="300294"/>
      </dsp:txXfrm>
    </dsp:sp>
    <dsp:sp modelId="{853784EC-73F9-7F44-B9A4-AA50FC4DD189}">
      <dsp:nvSpPr>
        <dsp:cNvPr id="0" name=""/>
        <dsp:cNvSpPr/>
      </dsp:nvSpPr>
      <dsp:spPr>
        <a:xfrm>
          <a:off x="3813636" y="70310"/>
          <a:ext cx="152469" cy="1783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13636" y="105982"/>
        <a:ext cx="106728" cy="107016"/>
      </dsp:txXfrm>
    </dsp:sp>
    <dsp:sp modelId="{30105525-73C8-B842-A897-006652469024}">
      <dsp:nvSpPr>
        <dsp:cNvPr id="0" name=""/>
        <dsp:cNvSpPr/>
      </dsp:nvSpPr>
      <dsp:spPr>
        <a:xfrm>
          <a:off x="4029395" y="0"/>
          <a:ext cx="719195" cy="318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tx1"/>
              </a:solidFill>
            </a:rPr>
            <a:t>5 – Manage Benefits from a Portfolio Perspective</a:t>
          </a:r>
        </a:p>
      </dsp:txBody>
      <dsp:txXfrm>
        <a:off x="4038738" y="9343"/>
        <a:ext cx="700509" cy="300294"/>
      </dsp:txXfrm>
    </dsp:sp>
    <dsp:sp modelId="{57CE7C5A-0015-FF4E-AD58-E2778AC14239}">
      <dsp:nvSpPr>
        <dsp:cNvPr id="0" name=""/>
        <dsp:cNvSpPr/>
      </dsp:nvSpPr>
      <dsp:spPr>
        <a:xfrm>
          <a:off x="4820511" y="70310"/>
          <a:ext cx="152469" cy="1783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20511" y="105982"/>
        <a:ext cx="106728" cy="107016"/>
      </dsp:txXfrm>
    </dsp:sp>
    <dsp:sp modelId="{227A2F15-5E51-4C4B-A194-B4331EF7F141}">
      <dsp:nvSpPr>
        <dsp:cNvPr id="0" name=""/>
        <dsp:cNvSpPr/>
      </dsp:nvSpPr>
      <dsp:spPr>
        <a:xfrm>
          <a:off x="5036269" y="0"/>
          <a:ext cx="719195" cy="318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tx1"/>
              </a:solidFill>
            </a:rPr>
            <a:t>6 – Apply Effective Governance</a:t>
          </a:r>
        </a:p>
      </dsp:txBody>
      <dsp:txXfrm>
        <a:off x="5045612" y="9343"/>
        <a:ext cx="700509" cy="300294"/>
      </dsp:txXfrm>
    </dsp:sp>
    <dsp:sp modelId="{3881BFCA-7407-7242-A36A-841FEFA35B54}">
      <dsp:nvSpPr>
        <dsp:cNvPr id="0" name=""/>
        <dsp:cNvSpPr/>
      </dsp:nvSpPr>
      <dsp:spPr>
        <a:xfrm>
          <a:off x="5827385" y="70310"/>
          <a:ext cx="152469" cy="1783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27385" y="105982"/>
        <a:ext cx="106728" cy="107016"/>
      </dsp:txXfrm>
    </dsp:sp>
    <dsp:sp modelId="{6D621464-89C2-E248-948E-DCD4E7069908}">
      <dsp:nvSpPr>
        <dsp:cNvPr id="0" name=""/>
        <dsp:cNvSpPr/>
      </dsp:nvSpPr>
      <dsp:spPr>
        <a:xfrm>
          <a:off x="6043144" y="0"/>
          <a:ext cx="719195" cy="318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>
              <a:solidFill>
                <a:schemeClr val="tx1"/>
              </a:solidFill>
            </a:rPr>
            <a:t>7 – Develop a Value Culture</a:t>
          </a:r>
        </a:p>
      </dsp:txBody>
      <dsp:txXfrm>
        <a:off x="6052487" y="9343"/>
        <a:ext cx="700509" cy="300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2C88AD-5F7B-FD43-B401-B2137CB92CBA}">
      <dsp:nvSpPr>
        <dsp:cNvPr id="0" name=""/>
        <dsp:cNvSpPr/>
      </dsp:nvSpPr>
      <dsp:spPr>
        <a:xfrm>
          <a:off x="4841" y="0"/>
          <a:ext cx="668995" cy="16374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tx1"/>
              </a:solidFill>
            </a:rPr>
            <a:t>Validation</a:t>
          </a:r>
        </a:p>
      </dsp:txBody>
      <dsp:txXfrm>
        <a:off x="9637" y="4796"/>
        <a:ext cx="659403" cy="154153"/>
      </dsp:txXfrm>
    </dsp:sp>
    <dsp:sp modelId="{507C3049-DE84-8440-A0B9-2B3BEA3EAB37}">
      <dsp:nvSpPr>
        <dsp:cNvPr id="0" name=""/>
        <dsp:cNvSpPr/>
      </dsp:nvSpPr>
      <dsp:spPr>
        <a:xfrm>
          <a:off x="740736" y="0"/>
          <a:ext cx="141826" cy="163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740736" y="32749"/>
        <a:ext cx="99278" cy="98247"/>
      </dsp:txXfrm>
    </dsp:sp>
    <dsp:sp modelId="{C9680543-A49B-9345-AAB7-7DAEAC349DE0}">
      <dsp:nvSpPr>
        <dsp:cNvPr id="0" name=""/>
        <dsp:cNvSpPr/>
      </dsp:nvSpPr>
      <dsp:spPr>
        <a:xfrm>
          <a:off x="941435" y="0"/>
          <a:ext cx="668995" cy="16374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tx1"/>
              </a:solidFill>
            </a:rPr>
            <a:t>Prioritization</a:t>
          </a:r>
        </a:p>
      </dsp:txBody>
      <dsp:txXfrm>
        <a:off x="946231" y="4796"/>
        <a:ext cx="659403" cy="154153"/>
      </dsp:txXfrm>
    </dsp:sp>
    <dsp:sp modelId="{A515B8B7-6C29-224C-BFE3-052DA78BBD1A}">
      <dsp:nvSpPr>
        <dsp:cNvPr id="0" name=""/>
        <dsp:cNvSpPr/>
      </dsp:nvSpPr>
      <dsp:spPr>
        <a:xfrm>
          <a:off x="1677329" y="0"/>
          <a:ext cx="141826" cy="163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1677329" y="32749"/>
        <a:ext cx="99278" cy="98247"/>
      </dsp:txXfrm>
    </dsp:sp>
    <dsp:sp modelId="{C4C428F6-5ADC-A348-880E-45290D4314FE}">
      <dsp:nvSpPr>
        <dsp:cNvPr id="0" name=""/>
        <dsp:cNvSpPr/>
      </dsp:nvSpPr>
      <dsp:spPr>
        <a:xfrm>
          <a:off x="1878028" y="0"/>
          <a:ext cx="668995" cy="16374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tx1"/>
              </a:solidFill>
            </a:rPr>
            <a:t>Pre-transition</a:t>
          </a:r>
        </a:p>
      </dsp:txBody>
      <dsp:txXfrm>
        <a:off x="1882824" y="4796"/>
        <a:ext cx="659403" cy="154153"/>
      </dsp:txXfrm>
    </dsp:sp>
    <dsp:sp modelId="{63B80779-15B7-F94F-8E8D-DA191C9D51DE}">
      <dsp:nvSpPr>
        <dsp:cNvPr id="0" name=""/>
        <dsp:cNvSpPr/>
      </dsp:nvSpPr>
      <dsp:spPr>
        <a:xfrm>
          <a:off x="2613923" y="0"/>
          <a:ext cx="141826" cy="163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2613923" y="32749"/>
        <a:ext cx="99278" cy="98247"/>
      </dsp:txXfrm>
    </dsp:sp>
    <dsp:sp modelId="{D71E6A22-D15E-9949-8526-9E07F277AC82}">
      <dsp:nvSpPr>
        <dsp:cNvPr id="0" name=""/>
        <dsp:cNvSpPr/>
      </dsp:nvSpPr>
      <dsp:spPr>
        <a:xfrm>
          <a:off x="2814621" y="0"/>
          <a:ext cx="668995" cy="16374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tx1"/>
              </a:solidFill>
            </a:rPr>
            <a:t>Selecting Measures</a:t>
          </a:r>
        </a:p>
      </dsp:txBody>
      <dsp:txXfrm>
        <a:off x="2819417" y="4796"/>
        <a:ext cx="659403" cy="154153"/>
      </dsp:txXfrm>
    </dsp:sp>
    <dsp:sp modelId="{DE2A039E-9282-9647-9B06-E90D3A298297}">
      <dsp:nvSpPr>
        <dsp:cNvPr id="0" name=""/>
        <dsp:cNvSpPr/>
      </dsp:nvSpPr>
      <dsp:spPr>
        <a:xfrm>
          <a:off x="3550516" y="0"/>
          <a:ext cx="141826" cy="163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3550516" y="32749"/>
        <a:ext cx="99278" cy="98247"/>
      </dsp:txXfrm>
    </dsp:sp>
    <dsp:sp modelId="{34119CD9-8BA9-4E4F-9067-71A662D5A6FA}">
      <dsp:nvSpPr>
        <dsp:cNvPr id="0" name=""/>
        <dsp:cNvSpPr/>
      </dsp:nvSpPr>
      <dsp:spPr>
        <a:xfrm>
          <a:off x="3751215" y="0"/>
          <a:ext cx="668995" cy="16374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tx1"/>
              </a:solidFill>
            </a:rPr>
            <a:t>Risks</a:t>
          </a:r>
        </a:p>
      </dsp:txBody>
      <dsp:txXfrm>
        <a:off x="3756011" y="4796"/>
        <a:ext cx="659403" cy="154153"/>
      </dsp:txXfrm>
    </dsp:sp>
    <dsp:sp modelId="{04DF279C-8095-8643-BFD9-3A965C720D80}">
      <dsp:nvSpPr>
        <dsp:cNvPr id="0" name=""/>
        <dsp:cNvSpPr/>
      </dsp:nvSpPr>
      <dsp:spPr>
        <a:xfrm>
          <a:off x="4487109" y="0"/>
          <a:ext cx="141826" cy="163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4487109" y="32749"/>
        <a:ext cx="99278" cy="98247"/>
      </dsp:txXfrm>
    </dsp:sp>
    <dsp:sp modelId="{63838A02-2DEE-AE40-8EF2-90E584E80C20}">
      <dsp:nvSpPr>
        <dsp:cNvPr id="0" name=""/>
        <dsp:cNvSpPr/>
      </dsp:nvSpPr>
      <dsp:spPr>
        <a:xfrm>
          <a:off x="4687808" y="0"/>
          <a:ext cx="668995" cy="16374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tx1"/>
              </a:solidFill>
            </a:rPr>
            <a:t>Stakeholder Engagement</a:t>
          </a:r>
        </a:p>
      </dsp:txBody>
      <dsp:txXfrm>
        <a:off x="4692604" y="4796"/>
        <a:ext cx="659403" cy="154153"/>
      </dsp:txXfrm>
    </dsp:sp>
    <dsp:sp modelId="{82DE25D7-7D68-EF45-8D56-C668BE486BC1}">
      <dsp:nvSpPr>
        <dsp:cNvPr id="0" name=""/>
        <dsp:cNvSpPr/>
      </dsp:nvSpPr>
      <dsp:spPr>
        <a:xfrm>
          <a:off x="5423703" y="0"/>
          <a:ext cx="141826" cy="1637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5423703" y="32749"/>
        <a:ext cx="99278" cy="98247"/>
      </dsp:txXfrm>
    </dsp:sp>
    <dsp:sp modelId="{32273597-B54A-A144-A6E6-5A39075CBCEC}">
      <dsp:nvSpPr>
        <dsp:cNvPr id="0" name=""/>
        <dsp:cNvSpPr/>
      </dsp:nvSpPr>
      <dsp:spPr>
        <a:xfrm>
          <a:off x="5624401" y="0"/>
          <a:ext cx="668995" cy="163745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" b="1" kern="1200" dirty="0">
              <a:solidFill>
                <a:schemeClr val="tx1"/>
              </a:solidFill>
            </a:rPr>
            <a:t>Documentation</a:t>
          </a:r>
        </a:p>
      </dsp:txBody>
      <dsp:txXfrm>
        <a:off x="5629197" y="4796"/>
        <a:ext cx="659403" cy="154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A92-9C03-1F4B-BBFB-236B357F7141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430E-800C-194D-B2F7-EF255FBB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0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A92-9C03-1F4B-BBFB-236B357F7141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430E-800C-194D-B2F7-EF255FBB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7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A92-9C03-1F4B-BBFB-236B357F7141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430E-800C-194D-B2F7-EF255FBB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9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A92-9C03-1F4B-BBFB-236B357F7141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430E-800C-194D-B2F7-EF255FBB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54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A92-9C03-1F4B-BBFB-236B357F7141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430E-800C-194D-B2F7-EF255FBB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9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A92-9C03-1F4B-BBFB-236B357F7141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430E-800C-194D-B2F7-EF255FBB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199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A92-9C03-1F4B-BBFB-236B357F7141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430E-800C-194D-B2F7-EF255FBB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28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A92-9C03-1F4B-BBFB-236B357F7141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430E-800C-194D-B2F7-EF255FBB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5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A92-9C03-1F4B-BBFB-236B357F7141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430E-800C-194D-B2F7-EF255FBB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94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A92-9C03-1F4B-BBFB-236B357F7141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430E-800C-194D-B2F7-EF255FBB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4EA92-9C03-1F4B-BBFB-236B357F7141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430E-800C-194D-B2F7-EF255FBB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4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4EA92-9C03-1F4B-BBFB-236B357F7141}" type="datetimeFigureOut">
              <a:rPr lang="en-US" smtClean="0"/>
              <a:t>10/23/24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B430E-800C-194D-B2F7-EF255FBB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27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14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45714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457145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457145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457145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457145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image" Target="../media/image11.png"/><Relationship Id="rId26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21" Type="http://schemas.openxmlformats.org/officeDocument/2006/relationships/image" Target="../media/image14.png"/><Relationship Id="rId34" Type="http://schemas.openxmlformats.org/officeDocument/2006/relationships/image" Target="../media/image22.png"/><Relationship Id="rId7" Type="http://schemas.openxmlformats.org/officeDocument/2006/relationships/image" Target="../media/image1.emf"/><Relationship Id="rId12" Type="http://schemas.openxmlformats.org/officeDocument/2006/relationships/image" Target="../media/image6.emf"/><Relationship Id="rId17" Type="http://schemas.openxmlformats.org/officeDocument/2006/relationships/image" Target="../media/image10.jpeg"/><Relationship Id="rId25" Type="http://schemas.openxmlformats.org/officeDocument/2006/relationships/diagramColors" Target="../diagrams/colors2.xml"/><Relationship Id="rId33" Type="http://schemas.openxmlformats.org/officeDocument/2006/relationships/image" Target="../media/image21.png"/><Relationship Id="rId2" Type="http://schemas.openxmlformats.org/officeDocument/2006/relationships/diagramData" Target="../diagrams/data1.xml"/><Relationship Id="rId16" Type="http://schemas.openxmlformats.org/officeDocument/2006/relationships/image" Target="../media/image9.emf"/><Relationship Id="rId20" Type="http://schemas.openxmlformats.org/officeDocument/2006/relationships/image" Target="../media/image13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5.png"/><Relationship Id="rId24" Type="http://schemas.openxmlformats.org/officeDocument/2006/relationships/diagramQuickStyle" Target="../diagrams/quickStyle2.xml"/><Relationship Id="rId32" Type="http://schemas.openxmlformats.org/officeDocument/2006/relationships/image" Target="../media/image20.png"/><Relationship Id="rId5" Type="http://schemas.openxmlformats.org/officeDocument/2006/relationships/diagramColors" Target="../diagrams/colors1.xml"/><Relationship Id="rId15" Type="http://schemas.openxmlformats.org/officeDocument/2006/relationships/oleObject" Target="../embeddings/oleObject1.bin"/><Relationship Id="rId23" Type="http://schemas.openxmlformats.org/officeDocument/2006/relationships/diagramLayout" Target="../diagrams/layout2.xml"/><Relationship Id="rId28" Type="http://schemas.openxmlformats.org/officeDocument/2006/relationships/image" Target="../media/image16.emf"/><Relationship Id="rId36" Type="http://schemas.openxmlformats.org/officeDocument/2006/relationships/image" Target="../media/image24.png"/><Relationship Id="rId10" Type="http://schemas.openxmlformats.org/officeDocument/2006/relationships/image" Target="../media/image4.png"/><Relationship Id="rId19" Type="http://schemas.openxmlformats.org/officeDocument/2006/relationships/image" Target="../media/image12.png"/><Relationship Id="rId31" Type="http://schemas.openxmlformats.org/officeDocument/2006/relationships/image" Target="../media/image1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diagramData" Target="../diagrams/data2.xml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155053" y="461499"/>
            <a:ext cx="8856778" cy="126425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2414723"/>
              </p:ext>
            </p:extLst>
          </p:nvPr>
        </p:nvGraphicFramePr>
        <p:xfrm>
          <a:off x="2004522" y="514646"/>
          <a:ext cx="6764239" cy="31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424" y="481762"/>
            <a:ext cx="1625687" cy="466061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2400" dirty="0"/>
              <a:t>PRINCIPLES</a:t>
            </a:r>
          </a:p>
        </p:txBody>
      </p:sp>
      <p:sp>
        <p:nvSpPr>
          <p:cNvPr id="8" name="Freeform 5"/>
          <p:cNvSpPr>
            <a:spLocks noChangeAspect="1"/>
          </p:cNvSpPr>
          <p:nvPr/>
        </p:nvSpPr>
        <p:spPr bwMode="gray">
          <a:xfrm>
            <a:off x="4221032" y="3025908"/>
            <a:ext cx="1121947" cy="1002652"/>
          </a:xfrm>
          <a:custGeom>
            <a:avLst/>
            <a:gdLst>
              <a:gd name="T0" fmla="*/ 45 w 1236"/>
              <a:gd name="T1" fmla="*/ 1 h 1109"/>
              <a:gd name="T2" fmla="*/ 113 w 1236"/>
              <a:gd name="T3" fmla="*/ 5 h 1109"/>
              <a:gd name="T4" fmla="*/ 180 w 1236"/>
              <a:gd name="T5" fmla="*/ 13 h 1109"/>
              <a:gd name="T6" fmla="*/ 247 w 1236"/>
              <a:gd name="T7" fmla="*/ 24 h 1109"/>
              <a:gd name="T8" fmla="*/ 313 w 1236"/>
              <a:gd name="T9" fmla="*/ 39 h 1109"/>
              <a:gd name="T10" fmla="*/ 380 w 1236"/>
              <a:gd name="T11" fmla="*/ 57 h 1109"/>
              <a:gd name="T12" fmla="*/ 444 w 1236"/>
              <a:gd name="T13" fmla="*/ 78 h 1109"/>
              <a:gd name="T14" fmla="*/ 507 w 1236"/>
              <a:gd name="T15" fmla="*/ 103 h 1109"/>
              <a:gd name="T16" fmla="*/ 569 w 1236"/>
              <a:gd name="T17" fmla="*/ 132 h 1109"/>
              <a:gd name="T18" fmla="*/ 629 w 1236"/>
              <a:gd name="T19" fmla="*/ 164 h 1109"/>
              <a:gd name="T20" fmla="*/ 688 w 1236"/>
              <a:gd name="T21" fmla="*/ 197 h 1109"/>
              <a:gd name="T22" fmla="*/ 744 w 1236"/>
              <a:gd name="T23" fmla="*/ 236 h 1109"/>
              <a:gd name="T24" fmla="*/ 799 w 1236"/>
              <a:gd name="T25" fmla="*/ 276 h 1109"/>
              <a:gd name="T26" fmla="*/ 852 w 1236"/>
              <a:gd name="T27" fmla="*/ 319 h 1109"/>
              <a:gd name="T28" fmla="*/ 902 w 1236"/>
              <a:gd name="T29" fmla="*/ 365 h 1109"/>
              <a:gd name="T30" fmla="*/ 950 w 1236"/>
              <a:gd name="T31" fmla="*/ 413 h 1109"/>
              <a:gd name="T32" fmla="*/ 995 w 1236"/>
              <a:gd name="T33" fmla="*/ 464 h 1109"/>
              <a:gd name="T34" fmla="*/ 1037 w 1236"/>
              <a:gd name="T35" fmla="*/ 518 h 1109"/>
              <a:gd name="T36" fmla="*/ 1076 w 1236"/>
              <a:gd name="T37" fmla="*/ 573 h 1109"/>
              <a:gd name="T38" fmla="*/ 1113 w 1236"/>
              <a:gd name="T39" fmla="*/ 630 h 1109"/>
              <a:gd name="T40" fmla="*/ 1146 w 1236"/>
              <a:gd name="T41" fmla="*/ 690 h 1109"/>
              <a:gd name="T42" fmla="*/ 1177 w 1236"/>
              <a:gd name="T43" fmla="*/ 751 h 1109"/>
              <a:gd name="T44" fmla="*/ 1204 w 1236"/>
              <a:gd name="T45" fmla="*/ 813 h 1109"/>
              <a:gd name="T46" fmla="*/ 1228 w 1236"/>
              <a:gd name="T47" fmla="*/ 877 h 1109"/>
              <a:gd name="T48" fmla="*/ 618 w 1236"/>
              <a:gd name="T49" fmla="*/ 1099 h 1109"/>
              <a:gd name="T50" fmla="*/ 606 w 1236"/>
              <a:gd name="T51" fmla="*/ 1067 h 1109"/>
              <a:gd name="T52" fmla="*/ 593 w 1236"/>
              <a:gd name="T53" fmla="*/ 1035 h 1109"/>
              <a:gd name="T54" fmla="*/ 578 w 1236"/>
              <a:gd name="T55" fmla="*/ 1004 h 1109"/>
              <a:gd name="T56" fmla="*/ 562 w 1236"/>
              <a:gd name="T57" fmla="*/ 975 h 1109"/>
              <a:gd name="T58" fmla="*/ 545 w 1236"/>
              <a:gd name="T59" fmla="*/ 946 h 1109"/>
              <a:gd name="T60" fmla="*/ 525 w 1236"/>
              <a:gd name="T61" fmla="*/ 918 h 1109"/>
              <a:gd name="T62" fmla="*/ 504 w 1236"/>
              <a:gd name="T63" fmla="*/ 891 h 1109"/>
              <a:gd name="T64" fmla="*/ 482 w 1236"/>
              <a:gd name="T65" fmla="*/ 865 h 1109"/>
              <a:gd name="T66" fmla="*/ 458 w 1236"/>
              <a:gd name="T67" fmla="*/ 840 h 1109"/>
              <a:gd name="T68" fmla="*/ 434 w 1236"/>
              <a:gd name="T69" fmla="*/ 817 h 1109"/>
              <a:gd name="T70" fmla="*/ 408 w 1236"/>
              <a:gd name="T71" fmla="*/ 795 h 1109"/>
              <a:gd name="T72" fmla="*/ 382 w 1236"/>
              <a:gd name="T73" fmla="*/ 774 h 1109"/>
              <a:gd name="T74" fmla="*/ 353 w 1236"/>
              <a:gd name="T75" fmla="*/ 755 h 1109"/>
              <a:gd name="T76" fmla="*/ 324 w 1236"/>
              <a:gd name="T77" fmla="*/ 737 h 1109"/>
              <a:gd name="T78" fmla="*/ 294 w 1236"/>
              <a:gd name="T79" fmla="*/ 721 h 1109"/>
              <a:gd name="T80" fmla="*/ 263 w 1236"/>
              <a:gd name="T81" fmla="*/ 706 h 1109"/>
              <a:gd name="T82" fmla="*/ 232 w 1236"/>
              <a:gd name="T83" fmla="*/ 693 h 1109"/>
              <a:gd name="T84" fmla="*/ 200 w 1236"/>
              <a:gd name="T85" fmla="*/ 682 h 1109"/>
              <a:gd name="T86" fmla="*/ 167 w 1236"/>
              <a:gd name="T87" fmla="*/ 672 h 1109"/>
              <a:gd name="T88" fmla="*/ 135 w 1236"/>
              <a:gd name="T89" fmla="*/ 665 h 1109"/>
              <a:gd name="T90" fmla="*/ 101 w 1236"/>
              <a:gd name="T91" fmla="*/ 658 h 1109"/>
              <a:gd name="T92" fmla="*/ 68 w 1236"/>
              <a:gd name="T93" fmla="*/ 653 h 1109"/>
              <a:gd name="T94" fmla="*/ 33 w 1236"/>
              <a:gd name="T95" fmla="*/ 651 h 1109"/>
              <a:gd name="T96" fmla="*/ 0 w 1236"/>
              <a:gd name="T97" fmla="*/ 650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6" h="1109">
                <a:moveTo>
                  <a:pt x="0" y="0"/>
                </a:moveTo>
                <a:lnTo>
                  <a:pt x="22" y="0"/>
                </a:lnTo>
                <a:lnTo>
                  <a:pt x="45" y="1"/>
                </a:lnTo>
                <a:lnTo>
                  <a:pt x="68" y="2"/>
                </a:lnTo>
                <a:lnTo>
                  <a:pt x="90" y="3"/>
                </a:lnTo>
                <a:lnTo>
                  <a:pt x="113" y="5"/>
                </a:lnTo>
                <a:lnTo>
                  <a:pt x="135" y="7"/>
                </a:lnTo>
                <a:lnTo>
                  <a:pt x="158" y="10"/>
                </a:lnTo>
                <a:lnTo>
                  <a:pt x="180" y="13"/>
                </a:lnTo>
                <a:lnTo>
                  <a:pt x="203" y="16"/>
                </a:lnTo>
                <a:lnTo>
                  <a:pt x="225" y="20"/>
                </a:lnTo>
                <a:lnTo>
                  <a:pt x="247" y="24"/>
                </a:lnTo>
                <a:lnTo>
                  <a:pt x="269" y="28"/>
                </a:lnTo>
                <a:lnTo>
                  <a:pt x="291" y="33"/>
                </a:lnTo>
                <a:lnTo>
                  <a:pt x="313" y="39"/>
                </a:lnTo>
                <a:lnTo>
                  <a:pt x="335" y="45"/>
                </a:lnTo>
                <a:lnTo>
                  <a:pt x="358" y="50"/>
                </a:lnTo>
                <a:lnTo>
                  <a:pt x="380" y="57"/>
                </a:lnTo>
                <a:lnTo>
                  <a:pt x="401" y="64"/>
                </a:lnTo>
                <a:lnTo>
                  <a:pt x="423" y="71"/>
                </a:lnTo>
                <a:lnTo>
                  <a:pt x="444" y="78"/>
                </a:lnTo>
                <a:lnTo>
                  <a:pt x="465" y="87"/>
                </a:lnTo>
                <a:lnTo>
                  <a:pt x="486" y="94"/>
                </a:lnTo>
                <a:lnTo>
                  <a:pt x="507" y="103"/>
                </a:lnTo>
                <a:lnTo>
                  <a:pt x="527" y="113"/>
                </a:lnTo>
                <a:lnTo>
                  <a:pt x="549" y="122"/>
                </a:lnTo>
                <a:lnTo>
                  <a:pt x="569" y="132"/>
                </a:lnTo>
                <a:lnTo>
                  <a:pt x="589" y="141"/>
                </a:lnTo>
                <a:lnTo>
                  <a:pt x="609" y="152"/>
                </a:lnTo>
                <a:lnTo>
                  <a:pt x="629" y="164"/>
                </a:lnTo>
                <a:lnTo>
                  <a:pt x="649" y="174"/>
                </a:lnTo>
                <a:lnTo>
                  <a:pt x="669" y="186"/>
                </a:lnTo>
                <a:lnTo>
                  <a:pt x="688" y="197"/>
                </a:lnTo>
                <a:lnTo>
                  <a:pt x="707" y="210"/>
                </a:lnTo>
                <a:lnTo>
                  <a:pt x="726" y="222"/>
                </a:lnTo>
                <a:lnTo>
                  <a:pt x="744" y="236"/>
                </a:lnTo>
                <a:lnTo>
                  <a:pt x="764" y="248"/>
                </a:lnTo>
                <a:lnTo>
                  <a:pt x="782" y="261"/>
                </a:lnTo>
                <a:lnTo>
                  <a:pt x="799" y="276"/>
                </a:lnTo>
                <a:lnTo>
                  <a:pt x="817" y="289"/>
                </a:lnTo>
                <a:lnTo>
                  <a:pt x="835" y="305"/>
                </a:lnTo>
                <a:lnTo>
                  <a:pt x="852" y="319"/>
                </a:lnTo>
                <a:lnTo>
                  <a:pt x="869" y="334"/>
                </a:lnTo>
                <a:lnTo>
                  <a:pt x="885" y="350"/>
                </a:lnTo>
                <a:lnTo>
                  <a:pt x="902" y="365"/>
                </a:lnTo>
                <a:lnTo>
                  <a:pt x="918" y="380"/>
                </a:lnTo>
                <a:lnTo>
                  <a:pt x="934" y="397"/>
                </a:lnTo>
                <a:lnTo>
                  <a:pt x="950" y="413"/>
                </a:lnTo>
                <a:lnTo>
                  <a:pt x="965" y="430"/>
                </a:lnTo>
                <a:lnTo>
                  <a:pt x="980" y="447"/>
                </a:lnTo>
                <a:lnTo>
                  <a:pt x="995" y="464"/>
                </a:lnTo>
                <a:lnTo>
                  <a:pt x="1009" y="482"/>
                </a:lnTo>
                <a:lnTo>
                  <a:pt x="1024" y="499"/>
                </a:lnTo>
                <a:lnTo>
                  <a:pt x="1037" y="518"/>
                </a:lnTo>
                <a:lnTo>
                  <a:pt x="1051" y="536"/>
                </a:lnTo>
                <a:lnTo>
                  <a:pt x="1064" y="554"/>
                </a:lnTo>
                <a:lnTo>
                  <a:pt x="1076" y="573"/>
                </a:lnTo>
                <a:lnTo>
                  <a:pt x="1089" y="592"/>
                </a:lnTo>
                <a:lnTo>
                  <a:pt x="1101" y="611"/>
                </a:lnTo>
                <a:lnTo>
                  <a:pt x="1113" y="630"/>
                </a:lnTo>
                <a:lnTo>
                  <a:pt x="1124" y="650"/>
                </a:lnTo>
                <a:lnTo>
                  <a:pt x="1136" y="669"/>
                </a:lnTo>
                <a:lnTo>
                  <a:pt x="1146" y="690"/>
                </a:lnTo>
                <a:lnTo>
                  <a:pt x="1157" y="710"/>
                </a:lnTo>
                <a:lnTo>
                  <a:pt x="1168" y="730"/>
                </a:lnTo>
                <a:lnTo>
                  <a:pt x="1177" y="751"/>
                </a:lnTo>
                <a:lnTo>
                  <a:pt x="1187" y="771"/>
                </a:lnTo>
                <a:lnTo>
                  <a:pt x="1195" y="792"/>
                </a:lnTo>
                <a:lnTo>
                  <a:pt x="1204" y="813"/>
                </a:lnTo>
                <a:lnTo>
                  <a:pt x="1213" y="834"/>
                </a:lnTo>
                <a:lnTo>
                  <a:pt x="1220" y="856"/>
                </a:lnTo>
                <a:lnTo>
                  <a:pt x="1228" y="877"/>
                </a:lnTo>
                <a:lnTo>
                  <a:pt x="1235" y="898"/>
                </a:lnTo>
                <a:lnTo>
                  <a:pt x="959" y="1108"/>
                </a:lnTo>
                <a:lnTo>
                  <a:pt x="618" y="1099"/>
                </a:lnTo>
                <a:lnTo>
                  <a:pt x="614" y="1088"/>
                </a:lnTo>
                <a:lnTo>
                  <a:pt x="610" y="1077"/>
                </a:lnTo>
                <a:lnTo>
                  <a:pt x="606" y="1067"/>
                </a:lnTo>
                <a:lnTo>
                  <a:pt x="601" y="1056"/>
                </a:lnTo>
                <a:lnTo>
                  <a:pt x="597" y="1046"/>
                </a:lnTo>
                <a:lnTo>
                  <a:pt x="593" y="1035"/>
                </a:lnTo>
                <a:lnTo>
                  <a:pt x="588" y="1025"/>
                </a:lnTo>
                <a:lnTo>
                  <a:pt x="583" y="1015"/>
                </a:lnTo>
                <a:lnTo>
                  <a:pt x="578" y="1004"/>
                </a:lnTo>
                <a:lnTo>
                  <a:pt x="573" y="995"/>
                </a:lnTo>
                <a:lnTo>
                  <a:pt x="568" y="985"/>
                </a:lnTo>
                <a:lnTo>
                  <a:pt x="562" y="975"/>
                </a:lnTo>
                <a:lnTo>
                  <a:pt x="556" y="965"/>
                </a:lnTo>
                <a:lnTo>
                  <a:pt x="550" y="955"/>
                </a:lnTo>
                <a:lnTo>
                  <a:pt x="545" y="946"/>
                </a:lnTo>
                <a:lnTo>
                  <a:pt x="538" y="936"/>
                </a:lnTo>
                <a:lnTo>
                  <a:pt x="531" y="927"/>
                </a:lnTo>
                <a:lnTo>
                  <a:pt x="525" y="918"/>
                </a:lnTo>
                <a:lnTo>
                  <a:pt x="518" y="908"/>
                </a:lnTo>
                <a:lnTo>
                  <a:pt x="511" y="900"/>
                </a:lnTo>
                <a:lnTo>
                  <a:pt x="504" y="891"/>
                </a:lnTo>
                <a:lnTo>
                  <a:pt x="497" y="882"/>
                </a:lnTo>
                <a:lnTo>
                  <a:pt x="490" y="874"/>
                </a:lnTo>
                <a:lnTo>
                  <a:pt x="482" y="865"/>
                </a:lnTo>
                <a:lnTo>
                  <a:pt x="475" y="857"/>
                </a:lnTo>
                <a:lnTo>
                  <a:pt x="467" y="848"/>
                </a:lnTo>
                <a:lnTo>
                  <a:pt x="458" y="840"/>
                </a:lnTo>
                <a:lnTo>
                  <a:pt x="451" y="833"/>
                </a:lnTo>
                <a:lnTo>
                  <a:pt x="442" y="825"/>
                </a:lnTo>
                <a:lnTo>
                  <a:pt x="434" y="817"/>
                </a:lnTo>
                <a:lnTo>
                  <a:pt x="426" y="810"/>
                </a:lnTo>
                <a:lnTo>
                  <a:pt x="417" y="802"/>
                </a:lnTo>
                <a:lnTo>
                  <a:pt x="408" y="795"/>
                </a:lnTo>
                <a:lnTo>
                  <a:pt x="400" y="787"/>
                </a:lnTo>
                <a:lnTo>
                  <a:pt x="390" y="781"/>
                </a:lnTo>
                <a:lnTo>
                  <a:pt x="382" y="774"/>
                </a:lnTo>
                <a:lnTo>
                  <a:pt x="372" y="767"/>
                </a:lnTo>
                <a:lnTo>
                  <a:pt x="362" y="761"/>
                </a:lnTo>
                <a:lnTo>
                  <a:pt x="353" y="755"/>
                </a:lnTo>
                <a:lnTo>
                  <a:pt x="344" y="749"/>
                </a:lnTo>
                <a:lnTo>
                  <a:pt x="334" y="742"/>
                </a:lnTo>
                <a:lnTo>
                  <a:pt x="324" y="737"/>
                </a:lnTo>
                <a:lnTo>
                  <a:pt x="314" y="732"/>
                </a:lnTo>
                <a:lnTo>
                  <a:pt x="305" y="726"/>
                </a:lnTo>
                <a:lnTo>
                  <a:pt x="294" y="721"/>
                </a:lnTo>
                <a:lnTo>
                  <a:pt x="285" y="715"/>
                </a:lnTo>
                <a:lnTo>
                  <a:pt x="274" y="711"/>
                </a:lnTo>
                <a:lnTo>
                  <a:pt x="263" y="706"/>
                </a:lnTo>
                <a:lnTo>
                  <a:pt x="253" y="702"/>
                </a:lnTo>
                <a:lnTo>
                  <a:pt x="242" y="697"/>
                </a:lnTo>
                <a:lnTo>
                  <a:pt x="232" y="693"/>
                </a:lnTo>
                <a:lnTo>
                  <a:pt x="221" y="690"/>
                </a:lnTo>
                <a:lnTo>
                  <a:pt x="211" y="686"/>
                </a:lnTo>
                <a:lnTo>
                  <a:pt x="200" y="682"/>
                </a:lnTo>
                <a:lnTo>
                  <a:pt x="190" y="678"/>
                </a:lnTo>
                <a:lnTo>
                  <a:pt x="178" y="675"/>
                </a:lnTo>
                <a:lnTo>
                  <a:pt x="167" y="672"/>
                </a:lnTo>
                <a:lnTo>
                  <a:pt x="157" y="669"/>
                </a:lnTo>
                <a:lnTo>
                  <a:pt x="145" y="667"/>
                </a:lnTo>
                <a:lnTo>
                  <a:pt x="135" y="665"/>
                </a:lnTo>
                <a:lnTo>
                  <a:pt x="123" y="662"/>
                </a:lnTo>
                <a:lnTo>
                  <a:pt x="112" y="660"/>
                </a:lnTo>
                <a:lnTo>
                  <a:pt x="101" y="658"/>
                </a:lnTo>
                <a:lnTo>
                  <a:pt x="90" y="656"/>
                </a:lnTo>
                <a:lnTo>
                  <a:pt x="78" y="655"/>
                </a:lnTo>
                <a:lnTo>
                  <a:pt x="68" y="653"/>
                </a:lnTo>
                <a:lnTo>
                  <a:pt x="56" y="652"/>
                </a:lnTo>
                <a:lnTo>
                  <a:pt x="45" y="651"/>
                </a:lnTo>
                <a:lnTo>
                  <a:pt x="33" y="651"/>
                </a:lnTo>
                <a:lnTo>
                  <a:pt x="22" y="650"/>
                </a:lnTo>
                <a:lnTo>
                  <a:pt x="11" y="650"/>
                </a:lnTo>
                <a:lnTo>
                  <a:pt x="0" y="650"/>
                </a:lnTo>
                <a:lnTo>
                  <a:pt x="95" y="340"/>
                </a:lnTo>
                <a:lnTo>
                  <a:pt x="0" y="0"/>
                </a:lnTo>
              </a:path>
            </a:pathLst>
          </a:custGeom>
          <a:solidFill>
            <a:srgbClr val="F79646"/>
          </a:solidFill>
          <a:ln w="285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5" rIns="91429" bIns="45715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Text Box 9"/>
          <p:cNvSpPr txBox="1">
            <a:spLocks noChangeAspect="1" noChangeArrowheads="1"/>
          </p:cNvSpPr>
          <p:nvPr/>
        </p:nvSpPr>
        <p:spPr bwMode="gray">
          <a:xfrm>
            <a:off x="4403351" y="3363466"/>
            <a:ext cx="77947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45715" tIns="45715" rIns="45715" bIns="45715" anchor="ctr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Identify and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Quantify</a:t>
            </a:r>
          </a:p>
        </p:txBody>
      </p:sp>
      <p:sp>
        <p:nvSpPr>
          <p:cNvPr id="11" name="Freeform 7"/>
          <p:cNvSpPr>
            <a:spLocks noChangeAspect="1"/>
          </p:cNvSpPr>
          <p:nvPr/>
        </p:nvSpPr>
        <p:spPr bwMode="gray">
          <a:xfrm>
            <a:off x="4571968" y="3843760"/>
            <a:ext cx="832632" cy="1313429"/>
          </a:xfrm>
          <a:custGeom>
            <a:avLst/>
            <a:gdLst>
              <a:gd name="T0" fmla="*/ 866 w 918"/>
              <a:gd name="T1" fmla="*/ 44 h 1454"/>
              <a:gd name="T2" fmla="*/ 884 w 918"/>
              <a:gd name="T3" fmla="*/ 109 h 1454"/>
              <a:gd name="T4" fmla="*/ 897 w 918"/>
              <a:gd name="T5" fmla="*/ 176 h 1454"/>
              <a:gd name="T6" fmla="*/ 908 w 918"/>
              <a:gd name="T7" fmla="*/ 244 h 1454"/>
              <a:gd name="T8" fmla="*/ 913 w 918"/>
              <a:gd name="T9" fmla="*/ 311 h 1454"/>
              <a:gd name="T10" fmla="*/ 917 w 918"/>
              <a:gd name="T11" fmla="*/ 379 h 1454"/>
              <a:gd name="T12" fmla="*/ 916 w 918"/>
              <a:gd name="T13" fmla="*/ 447 h 1454"/>
              <a:gd name="T14" fmla="*/ 912 w 918"/>
              <a:gd name="T15" fmla="*/ 515 h 1454"/>
              <a:gd name="T16" fmla="*/ 905 w 918"/>
              <a:gd name="T17" fmla="*/ 582 h 1454"/>
              <a:gd name="T18" fmla="*/ 893 w 918"/>
              <a:gd name="T19" fmla="*/ 650 h 1454"/>
              <a:gd name="T20" fmla="*/ 879 w 918"/>
              <a:gd name="T21" fmla="*/ 716 h 1454"/>
              <a:gd name="T22" fmla="*/ 860 w 918"/>
              <a:gd name="T23" fmla="*/ 782 h 1454"/>
              <a:gd name="T24" fmla="*/ 838 w 918"/>
              <a:gd name="T25" fmla="*/ 846 h 1454"/>
              <a:gd name="T26" fmla="*/ 813 w 918"/>
              <a:gd name="T27" fmla="*/ 910 h 1454"/>
              <a:gd name="T28" fmla="*/ 786 w 918"/>
              <a:gd name="T29" fmla="*/ 971 h 1454"/>
              <a:gd name="T30" fmla="*/ 754 w 918"/>
              <a:gd name="T31" fmla="*/ 1032 h 1454"/>
              <a:gd name="T32" fmla="*/ 719 w 918"/>
              <a:gd name="T33" fmla="*/ 1090 h 1454"/>
              <a:gd name="T34" fmla="*/ 682 w 918"/>
              <a:gd name="T35" fmla="*/ 1147 h 1454"/>
              <a:gd name="T36" fmla="*/ 642 w 918"/>
              <a:gd name="T37" fmla="*/ 1202 h 1454"/>
              <a:gd name="T38" fmla="*/ 598 w 918"/>
              <a:gd name="T39" fmla="*/ 1254 h 1454"/>
              <a:gd name="T40" fmla="*/ 552 w 918"/>
              <a:gd name="T41" fmla="*/ 1304 h 1454"/>
              <a:gd name="T42" fmla="*/ 503 w 918"/>
              <a:gd name="T43" fmla="*/ 1352 h 1454"/>
              <a:gd name="T44" fmla="*/ 453 w 918"/>
              <a:gd name="T45" fmla="*/ 1397 h 1454"/>
              <a:gd name="T46" fmla="*/ 400 w 918"/>
              <a:gd name="T47" fmla="*/ 1440 h 1454"/>
              <a:gd name="T48" fmla="*/ 0 w 918"/>
              <a:gd name="T49" fmla="*/ 927 h 1454"/>
              <a:gd name="T50" fmla="*/ 26 w 918"/>
              <a:gd name="T51" fmla="*/ 907 h 1454"/>
              <a:gd name="T52" fmla="*/ 52 w 918"/>
              <a:gd name="T53" fmla="*/ 885 h 1454"/>
              <a:gd name="T54" fmla="*/ 76 w 918"/>
              <a:gd name="T55" fmla="*/ 861 h 1454"/>
              <a:gd name="T56" fmla="*/ 100 w 918"/>
              <a:gd name="T57" fmla="*/ 837 h 1454"/>
              <a:gd name="T58" fmla="*/ 122 w 918"/>
              <a:gd name="T59" fmla="*/ 811 h 1454"/>
              <a:gd name="T60" fmla="*/ 143 w 918"/>
              <a:gd name="T61" fmla="*/ 784 h 1454"/>
              <a:gd name="T62" fmla="*/ 163 w 918"/>
              <a:gd name="T63" fmla="*/ 755 h 1454"/>
              <a:gd name="T64" fmla="*/ 180 w 918"/>
              <a:gd name="T65" fmla="*/ 726 h 1454"/>
              <a:gd name="T66" fmla="*/ 196 w 918"/>
              <a:gd name="T67" fmla="*/ 697 h 1454"/>
              <a:gd name="T68" fmla="*/ 211 w 918"/>
              <a:gd name="T69" fmla="*/ 666 h 1454"/>
              <a:gd name="T70" fmla="*/ 224 w 918"/>
              <a:gd name="T71" fmla="*/ 634 h 1454"/>
              <a:gd name="T72" fmla="*/ 236 w 918"/>
              <a:gd name="T73" fmla="*/ 603 h 1454"/>
              <a:gd name="T74" fmla="*/ 245 w 918"/>
              <a:gd name="T75" fmla="*/ 570 h 1454"/>
              <a:gd name="T76" fmla="*/ 253 w 918"/>
              <a:gd name="T77" fmla="*/ 537 h 1454"/>
              <a:gd name="T78" fmla="*/ 259 w 918"/>
              <a:gd name="T79" fmla="*/ 504 h 1454"/>
              <a:gd name="T80" fmla="*/ 263 w 918"/>
              <a:gd name="T81" fmla="*/ 470 h 1454"/>
              <a:gd name="T82" fmla="*/ 266 w 918"/>
              <a:gd name="T83" fmla="*/ 436 h 1454"/>
              <a:gd name="T84" fmla="*/ 267 w 918"/>
              <a:gd name="T85" fmla="*/ 402 h 1454"/>
              <a:gd name="T86" fmla="*/ 266 w 918"/>
              <a:gd name="T87" fmla="*/ 367 h 1454"/>
              <a:gd name="T88" fmla="*/ 263 w 918"/>
              <a:gd name="T89" fmla="*/ 334 h 1454"/>
              <a:gd name="T90" fmla="*/ 259 w 918"/>
              <a:gd name="T91" fmla="*/ 300 h 1454"/>
              <a:gd name="T92" fmla="*/ 253 w 918"/>
              <a:gd name="T93" fmla="*/ 267 h 1454"/>
              <a:gd name="T94" fmla="*/ 245 w 918"/>
              <a:gd name="T95" fmla="*/ 234 h 1454"/>
              <a:gd name="T96" fmla="*/ 236 w 918"/>
              <a:gd name="T97" fmla="*/ 201 h 1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8" h="1454">
                <a:moveTo>
                  <a:pt x="853" y="0"/>
                </a:moveTo>
                <a:lnTo>
                  <a:pt x="860" y="22"/>
                </a:lnTo>
                <a:lnTo>
                  <a:pt x="866" y="44"/>
                </a:lnTo>
                <a:lnTo>
                  <a:pt x="873" y="65"/>
                </a:lnTo>
                <a:lnTo>
                  <a:pt x="879" y="87"/>
                </a:lnTo>
                <a:lnTo>
                  <a:pt x="884" y="109"/>
                </a:lnTo>
                <a:lnTo>
                  <a:pt x="888" y="131"/>
                </a:lnTo>
                <a:lnTo>
                  <a:pt x="893" y="153"/>
                </a:lnTo>
                <a:lnTo>
                  <a:pt x="897" y="176"/>
                </a:lnTo>
                <a:lnTo>
                  <a:pt x="901" y="199"/>
                </a:lnTo>
                <a:lnTo>
                  <a:pt x="905" y="221"/>
                </a:lnTo>
                <a:lnTo>
                  <a:pt x="908" y="244"/>
                </a:lnTo>
                <a:lnTo>
                  <a:pt x="909" y="266"/>
                </a:lnTo>
                <a:lnTo>
                  <a:pt x="912" y="289"/>
                </a:lnTo>
                <a:lnTo>
                  <a:pt x="913" y="311"/>
                </a:lnTo>
                <a:lnTo>
                  <a:pt x="915" y="334"/>
                </a:lnTo>
                <a:lnTo>
                  <a:pt x="916" y="356"/>
                </a:lnTo>
                <a:lnTo>
                  <a:pt x="917" y="379"/>
                </a:lnTo>
                <a:lnTo>
                  <a:pt x="917" y="402"/>
                </a:lnTo>
                <a:lnTo>
                  <a:pt x="917" y="424"/>
                </a:lnTo>
                <a:lnTo>
                  <a:pt x="916" y="447"/>
                </a:lnTo>
                <a:lnTo>
                  <a:pt x="915" y="470"/>
                </a:lnTo>
                <a:lnTo>
                  <a:pt x="913" y="492"/>
                </a:lnTo>
                <a:lnTo>
                  <a:pt x="912" y="515"/>
                </a:lnTo>
                <a:lnTo>
                  <a:pt x="909" y="537"/>
                </a:lnTo>
                <a:lnTo>
                  <a:pt x="908" y="560"/>
                </a:lnTo>
                <a:lnTo>
                  <a:pt x="905" y="582"/>
                </a:lnTo>
                <a:lnTo>
                  <a:pt x="901" y="606"/>
                </a:lnTo>
                <a:lnTo>
                  <a:pt x="897" y="628"/>
                </a:lnTo>
                <a:lnTo>
                  <a:pt x="893" y="650"/>
                </a:lnTo>
                <a:lnTo>
                  <a:pt x="888" y="672"/>
                </a:lnTo>
                <a:lnTo>
                  <a:pt x="884" y="694"/>
                </a:lnTo>
                <a:lnTo>
                  <a:pt x="879" y="716"/>
                </a:lnTo>
                <a:lnTo>
                  <a:pt x="873" y="738"/>
                </a:lnTo>
                <a:lnTo>
                  <a:pt x="866" y="760"/>
                </a:lnTo>
                <a:lnTo>
                  <a:pt x="860" y="782"/>
                </a:lnTo>
                <a:lnTo>
                  <a:pt x="853" y="803"/>
                </a:lnTo>
                <a:lnTo>
                  <a:pt x="846" y="825"/>
                </a:lnTo>
                <a:lnTo>
                  <a:pt x="838" y="846"/>
                </a:lnTo>
                <a:lnTo>
                  <a:pt x="831" y="868"/>
                </a:lnTo>
                <a:lnTo>
                  <a:pt x="822" y="889"/>
                </a:lnTo>
                <a:lnTo>
                  <a:pt x="813" y="910"/>
                </a:lnTo>
                <a:lnTo>
                  <a:pt x="805" y="930"/>
                </a:lnTo>
                <a:lnTo>
                  <a:pt x="795" y="951"/>
                </a:lnTo>
                <a:lnTo>
                  <a:pt x="786" y="971"/>
                </a:lnTo>
                <a:lnTo>
                  <a:pt x="775" y="991"/>
                </a:lnTo>
                <a:lnTo>
                  <a:pt x="764" y="1012"/>
                </a:lnTo>
                <a:lnTo>
                  <a:pt x="754" y="1032"/>
                </a:lnTo>
                <a:lnTo>
                  <a:pt x="742" y="1052"/>
                </a:lnTo>
                <a:lnTo>
                  <a:pt x="731" y="1071"/>
                </a:lnTo>
                <a:lnTo>
                  <a:pt x="719" y="1090"/>
                </a:lnTo>
                <a:lnTo>
                  <a:pt x="707" y="1109"/>
                </a:lnTo>
                <a:lnTo>
                  <a:pt x="694" y="1129"/>
                </a:lnTo>
                <a:lnTo>
                  <a:pt x="682" y="1147"/>
                </a:lnTo>
                <a:lnTo>
                  <a:pt x="669" y="1166"/>
                </a:lnTo>
                <a:lnTo>
                  <a:pt x="655" y="1184"/>
                </a:lnTo>
                <a:lnTo>
                  <a:pt x="642" y="1202"/>
                </a:lnTo>
                <a:lnTo>
                  <a:pt x="627" y="1220"/>
                </a:lnTo>
                <a:lnTo>
                  <a:pt x="613" y="1237"/>
                </a:lnTo>
                <a:lnTo>
                  <a:pt x="598" y="1254"/>
                </a:lnTo>
                <a:lnTo>
                  <a:pt x="583" y="1272"/>
                </a:lnTo>
                <a:lnTo>
                  <a:pt x="568" y="1288"/>
                </a:lnTo>
                <a:lnTo>
                  <a:pt x="552" y="1304"/>
                </a:lnTo>
                <a:lnTo>
                  <a:pt x="536" y="1321"/>
                </a:lnTo>
                <a:lnTo>
                  <a:pt x="520" y="1337"/>
                </a:lnTo>
                <a:lnTo>
                  <a:pt x="503" y="1352"/>
                </a:lnTo>
                <a:lnTo>
                  <a:pt x="487" y="1368"/>
                </a:lnTo>
                <a:lnTo>
                  <a:pt x="470" y="1383"/>
                </a:lnTo>
                <a:lnTo>
                  <a:pt x="453" y="1397"/>
                </a:lnTo>
                <a:lnTo>
                  <a:pt x="435" y="1412"/>
                </a:lnTo>
                <a:lnTo>
                  <a:pt x="417" y="1426"/>
                </a:lnTo>
                <a:lnTo>
                  <a:pt x="400" y="1440"/>
                </a:lnTo>
                <a:lnTo>
                  <a:pt x="382" y="1453"/>
                </a:lnTo>
                <a:lnTo>
                  <a:pt x="97" y="1266"/>
                </a:lnTo>
                <a:lnTo>
                  <a:pt x="0" y="927"/>
                </a:lnTo>
                <a:lnTo>
                  <a:pt x="8" y="920"/>
                </a:lnTo>
                <a:lnTo>
                  <a:pt x="18" y="914"/>
                </a:lnTo>
                <a:lnTo>
                  <a:pt x="26" y="907"/>
                </a:lnTo>
                <a:lnTo>
                  <a:pt x="35" y="899"/>
                </a:lnTo>
                <a:lnTo>
                  <a:pt x="44" y="893"/>
                </a:lnTo>
                <a:lnTo>
                  <a:pt x="52" y="885"/>
                </a:lnTo>
                <a:lnTo>
                  <a:pt x="60" y="877"/>
                </a:lnTo>
                <a:lnTo>
                  <a:pt x="69" y="869"/>
                </a:lnTo>
                <a:lnTo>
                  <a:pt x="76" y="861"/>
                </a:lnTo>
                <a:lnTo>
                  <a:pt x="85" y="853"/>
                </a:lnTo>
                <a:lnTo>
                  <a:pt x="93" y="845"/>
                </a:lnTo>
                <a:lnTo>
                  <a:pt x="100" y="837"/>
                </a:lnTo>
                <a:lnTo>
                  <a:pt x="108" y="828"/>
                </a:lnTo>
                <a:lnTo>
                  <a:pt x="115" y="820"/>
                </a:lnTo>
                <a:lnTo>
                  <a:pt x="122" y="811"/>
                </a:lnTo>
                <a:lnTo>
                  <a:pt x="129" y="802"/>
                </a:lnTo>
                <a:lnTo>
                  <a:pt x="136" y="793"/>
                </a:lnTo>
                <a:lnTo>
                  <a:pt x="143" y="784"/>
                </a:lnTo>
                <a:lnTo>
                  <a:pt x="149" y="774"/>
                </a:lnTo>
                <a:lnTo>
                  <a:pt x="156" y="765"/>
                </a:lnTo>
                <a:lnTo>
                  <a:pt x="163" y="755"/>
                </a:lnTo>
                <a:lnTo>
                  <a:pt x="168" y="747"/>
                </a:lnTo>
                <a:lnTo>
                  <a:pt x="174" y="736"/>
                </a:lnTo>
                <a:lnTo>
                  <a:pt x="180" y="726"/>
                </a:lnTo>
                <a:lnTo>
                  <a:pt x="186" y="717"/>
                </a:lnTo>
                <a:lnTo>
                  <a:pt x="191" y="707"/>
                </a:lnTo>
                <a:lnTo>
                  <a:pt x="196" y="697"/>
                </a:lnTo>
                <a:lnTo>
                  <a:pt x="201" y="687"/>
                </a:lnTo>
                <a:lnTo>
                  <a:pt x="206" y="677"/>
                </a:lnTo>
                <a:lnTo>
                  <a:pt x="211" y="666"/>
                </a:lnTo>
                <a:lnTo>
                  <a:pt x="215" y="655"/>
                </a:lnTo>
                <a:lnTo>
                  <a:pt x="219" y="645"/>
                </a:lnTo>
                <a:lnTo>
                  <a:pt x="224" y="634"/>
                </a:lnTo>
                <a:lnTo>
                  <a:pt x="228" y="624"/>
                </a:lnTo>
                <a:lnTo>
                  <a:pt x="232" y="613"/>
                </a:lnTo>
                <a:lnTo>
                  <a:pt x="236" y="603"/>
                </a:lnTo>
                <a:lnTo>
                  <a:pt x="239" y="592"/>
                </a:lnTo>
                <a:lnTo>
                  <a:pt x="242" y="581"/>
                </a:lnTo>
                <a:lnTo>
                  <a:pt x="245" y="570"/>
                </a:lnTo>
                <a:lnTo>
                  <a:pt x="248" y="559"/>
                </a:lnTo>
                <a:lnTo>
                  <a:pt x="250" y="548"/>
                </a:lnTo>
                <a:lnTo>
                  <a:pt x="253" y="537"/>
                </a:lnTo>
                <a:lnTo>
                  <a:pt x="255" y="526"/>
                </a:lnTo>
                <a:lnTo>
                  <a:pt x="257" y="514"/>
                </a:lnTo>
                <a:lnTo>
                  <a:pt x="259" y="504"/>
                </a:lnTo>
                <a:lnTo>
                  <a:pt x="261" y="492"/>
                </a:lnTo>
                <a:lnTo>
                  <a:pt x="263" y="481"/>
                </a:lnTo>
                <a:lnTo>
                  <a:pt x="263" y="470"/>
                </a:lnTo>
                <a:lnTo>
                  <a:pt x="264" y="459"/>
                </a:lnTo>
                <a:lnTo>
                  <a:pt x="265" y="447"/>
                </a:lnTo>
                <a:lnTo>
                  <a:pt x="266" y="436"/>
                </a:lnTo>
                <a:lnTo>
                  <a:pt x="266" y="424"/>
                </a:lnTo>
                <a:lnTo>
                  <a:pt x="267" y="414"/>
                </a:lnTo>
                <a:lnTo>
                  <a:pt x="267" y="402"/>
                </a:lnTo>
                <a:lnTo>
                  <a:pt x="267" y="391"/>
                </a:lnTo>
                <a:lnTo>
                  <a:pt x="266" y="379"/>
                </a:lnTo>
                <a:lnTo>
                  <a:pt x="266" y="367"/>
                </a:lnTo>
                <a:lnTo>
                  <a:pt x="265" y="357"/>
                </a:lnTo>
                <a:lnTo>
                  <a:pt x="264" y="345"/>
                </a:lnTo>
                <a:lnTo>
                  <a:pt x="263" y="334"/>
                </a:lnTo>
                <a:lnTo>
                  <a:pt x="263" y="322"/>
                </a:lnTo>
                <a:lnTo>
                  <a:pt x="261" y="312"/>
                </a:lnTo>
                <a:lnTo>
                  <a:pt x="259" y="300"/>
                </a:lnTo>
                <a:lnTo>
                  <a:pt x="257" y="289"/>
                </a:lnTo>
                <a:lnTo>
                  <a:pt x="255" y="278"/>
                </a:lnTo>
                <a:lnTo>
                  <a:pt x="253" y="267"/>
                </a:lnTo>
                <a:lnTo>
                  <a:pt x="250" y="255"/>
                </a:lnTo>
                <a:lnTo>
                  <a:pt x="248" y="245"/>
                </a:lnTo>
                <a:lnTo>
                  <a:pt x="245" y="234"/>
                </a:lnTo>
                <a:lnTo>
                  <a:pt x="242" y="223"/>
                </a:lnTo>
                <a:lnTo>
                  <a:pt x="239" y="212"/>
                </a:lnTo>
                <a:lnTo>
                  <a:pt x="236" y="201"/>
                </a:lnTo>
                <a:lnTo>
                  <a:pt x="577" y="210"/>
                </a:lnTo>
                <a:lnTo>
                  <a:pt x="853" y="0"/>
                </a:lnTo>
              </a:path>
            </a:pathLst>
          </a:custGeom>
          <a:solidFill>
            <a:srgbClr val="F79646"/>
          </a:solidFill>
          <a:ln w="285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5" rIns="91429" bIns="45715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2" name="Text Box 10"/>
          <p:cNvSpPr txBox="1">
            <a:spLocks noChangeAspect="1" noChangeArrowheads="1"/>
          </p:cNvSpPr>
          <p:nvPr/>
        </p:nvSpPr>
        <p:spPr bwMode="gray">
          <a:xfrm>
            <a:off x="4727477" y="4303212"/>
            <a:ext cx="677118" cy="43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45715" tIns="45715" rIns="45715" bIns="45715" anchor="ctr" anchorCtr="1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Value and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</a:rPr>
              <a:t>Appraise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533791" y="4670855"/>
            <a:ext cx="1388481" cy="699815"/>
            <a:chOff x="4450749" y="4667806"/>
            <a:chExt cx="2395382" cy="1213014"/>
          </a:xfrm>
        </p:grpSpPr>
        <p:sp>
          <p:nvSpPr>
            <p:cNvPr id="14" name="Freeform 6"/>
            <p:cNvSpPr>
              <a:spLocks noChangeAspect="1"/>
            </p:cNvSpPr>
            <p:nvPr/>
          </p:nvSpPr>
          <p:spPr bwMode="gray">
            <a:xfrm>
              <a:off x="4450749" y="4667806"/>
              <a:ext cx="2395382" cy="1213014"/>
            </a:xfrm>
            <a:custGeom>
              <a:avLst/>
              <a:gdLst>
                <a:gd name="T0" fmla="*/ 1491 w 1529"/>
                <a:gd name="T1" fmla="*/ 552 h 775"/>
                <a:gd name="T2" fmla="*/ 1434 w 1529"/>
                <a:gd name="T3" fmla="*/ 588 h 775"/>
                <a:gd name="T4" fmla="*/ 1374 w 1529"/>
                <a:gd name="T5" fmla="*/ 622 h 775"/>
                <a:gd name="T6" fmla="*/ 1314 w 1529"/>
                <a:gd name="T7" fmla="*/ 653 h 775"/>
                <a:gd name="T8" fmla="*/ 1251 w 1529"/>
                <a:gd name="T9" fmla="*/ 680 h 775"/>
                <a:gd name="T10" fmla="*/ 1188 w 1529"/>
                <a:gd name="T11" fmla="*/ 704 h 775"/>
                <a:gd name="T12" fmla="*/ 1123 w 1529"/>
                <a:gd name="T13" fmla="*/ 724 h 775"/>
                <a:gd name="T14" fmla="*/ 1056 w 1529"/>
                <a:gd name="T15" fmla="*/ 741 h 775"/>
                <a:gd name="T16" fmla="*/ 990 w 1529"/>
                <a:gd name="T17" fmla="*/ 755 h 775"/>
                <a:gd name="T18" fmla="*/ 923 w 1529"/>
                <a:gd name="T19" fmla="*/ 765 h 775"/>
                <a:gd name="T20" fmla="*/ 855 w 1529"/>
                <a:gd name="T21" fmla="*/ 771 h 775"/>
                <a:gd name="T22" fmla="*/ 787 w 1529"/>
                <a:gd name="T23" fmla="*/ 775 h 775"/>
                <a:gd name="T24" fmla="*/ 718 w 1529"/>
                <a:gd name="T25" fmla="*/ 774 h 775"/>
                <a:gd name="T26" fmla="*/ 651 w 1529"/>
                <a:gd name="T27" fmla="*/ 770 h 775"/>
                <a:gd name="T28" fmla="*/ 583 w 1529"/>
                <a:gd name="T29" fmla="*/ 762 h 775"/>
                <a:gd name="T30" fmla="*/ 516 w 1529"/>
                <a:gd name="T31" fmla="*/ 751 h 775"/>
                <a:gd name="T32" fmla="*/ 450 w 1529"/>
                <a:gd name="T33" fmla="*/ 736 h 775"/>
                <a:gd name="T34" fmla="*/ 384 w 1529"/>
                <a:gd name="T35" fmla="*/ 718 h 775"/>
                <a:gd name="T36" fmla="*/ 320 w 1529"/>
                <a:gd name="T37" fmla="*/ 696 h 775"/>
                <a:gd name="T38" fmla="*/ 257 w 1529"/>
                <a:gd name="T39" fmla="*/ 671 h 775"/>
                <a:gd name="T40" fmla="*/ 194 w 1529"/>
                <a:gd name="T41" fmla="*/ 643 h 775"/>
                <a:gd name="T42" fmla="*/ 134 w 1529"/>
                <a:gd name="T43" fmla="*/ 612 h 775"/>
                <a:gd name="T44" fmla="*/ 75 w 1529"/>
                <a:gd name="T45" fmla="*/ 577 h 775"/>
                <a:gd name="T46" fmla="*/ 19 w 1529"/>
                <a:gd name="T47" fmla="*/ 540 h 775"/>
                <a:gd name="T48" fmla="*/ 382 w 1529"/>
                <a:gd name="T49" fmla="*/ 0 h 775"/>
                <a:gd name="T50" fmla="*/ 410 w 1529"/>
                <a:gd name="T51" fmla="*/ 20 h 775"/>
                <a:gd name="T52" fmla="*/ 439 w 1529"/>
                <a:gd name="T53" fmla="*/ 38 h 775"/>
                <a:gd name="T54" fmla="*/ 469 w 1529"/>
                <a:gd name="T55" fmla="*/ 54 h 775"/>
                <a:gd name="T56" fmla="*/ 500 w 1529"/>
                <a:gd name="T57" fmla="*/ 68 h 775"/>
                <a:gd name="T58" fmla="*/ 531 w 1529"/>
                <a:gd name="T59" fmla="*/ 82 h 775"/>
                <a:gd name="T60" fmla="*/ 564 w 1529"/>
                <a:gd name="T61" fmla="*/ 93 h 775"/>
                <a:gd name="T62" fmla="*/ 597 w 1529"/>
                <a:gd name="T63" fmla="*/ 103 h 775"/>
                <a:gd name="T64" fmla="*/ 629 w 1529"/>
                <a:gd name="T65" fmla="*/ 110 h 775"/>
                <a:gd name="T66" fmla="*/ 663 w 1529"/>
                <a:gd name="T67" fmla="*/ 116 h 775"/>
                <a:gd name="T68" fmla="*/ 696 w 1529"/>
                <a:gd name="T69" fmla="*/ 121 h 775"/>
                <a:gd name="T70" fmla="*/ 730 w 1529"/>
                <a:gd name="T71" fmla="*/ 124 h 775"/>
                <a:gd name="T72" fmla="*/ 765 w 1529"/>
                <a:gd name="T73" fmla="*/ 125 h 775"/>
                <a:gd name="T74" fmla="*/ 798 w 1529"/>
                <a:gd name="T75" fmla="*/ 124 h 775"/>
                <a:gd name="T76" fmla="*/ 833 w 1529"/>
                <a:gd name="T77" fmla="*/ 121 h 775"/>
                <a:gd name="T78" fmla="*/ 866 w 1529"/>
                <a:gd name="T79" fmla="*/ 116 h 775"/>
                <a:gd name="T80" fmla="*/ 900 w 1529"/>
                <a:gd name="T81" fmla="*/ 110 h 775"/>
                <a:gd name="T82" fmla="*/ 932 w 1529"/>
                <a:gd name="T83" fmla="*/ 103 h 775"/>
                <a:gd name="T84" fmla="*/ 965 w 1529"/>
                <a:gd name="T85" fmla="*/ 93 h 775"/>
                <a:gd name="T86" fmla="*/ 997 w 1529"/>
                <a:gd name="T87" fmla="*/ 82 h 775"/>
                <a:gd name="T88" fmla="*/ 1028 w 1529"/>
                <a:gd name="T89" fmla="*/ 68 h 775"/>
                <a:gd name="T90" fmla="*/ 1059 w 1529"/>
                <a:gd name="T91" fmla="*/ 54 h 775"/>
                <a:gd name="T92" fmla="*/ 1089 w 1529"/>
                <a:gd name="T93" fmla="*/ 38 h 775"/>
                <a:gd name="T94" fmla="*/ 1118 w 1529"/>
                <a:gd name="T95" fmla="*/ 20 h 775"/>
                <a:gd name="T96" fmla="*/ 1147 w 1529"/>
                <a:gd name="T97" fmla="*/ 0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29" h="775">
                  <a:moveTo>
                    <a:pt x="1529" y="526"/>
                  </a:moveTo>
                  <a:lnTo>
                    <a:pt x="1509" y="540"/>
                  </a:lnTo>
                  <a:lnTo>
                    <a:pt x="1491" y="552"/>
                  </a:lnTo>
                  <a:lnTo>
                    <a:pt x="1472" y="564"/>
                  </a:lnTo>
                  <a:lnTo>
                    <a:pt x="1453" y="577"/>
                  </a:lnTo>
                  <a:lnTo>
                    <a:pt x="1434" y="588"/>
                  </a:lnTo>
                  <a:lnTo>
                    <a:pt x="1414" y="600"/>
                  </a:lnTo>
                  <a:lnTo>
                    <a:pt x="1394" y="612"/>
                  </a:lnTo>
                  <a:lnTo>
                    <a:pt x="1374" y="622"/>
                  </a:lnTo>
                  <a:lnTo>
                    <a:pt x="1354" y="633"/>
                  </a:lnTo>
                  <a:lnTo>
                    <a:pt x="1334" y="643"/>
                  </a:lnTo>
                  <a:lnTo>
                    <a:pt x="1314" y="653"/>
                  </a:lnTo>
                  <a:lnTo>
                    <a:pt x="1292" y="662"/>
                  </a:lnTo>
                  <a:lnTo>
                    <a:pt x="1272" y="671"/>
                  </a:lnTo>
                  <a:lnTo>
                    <a:pt x="1251" y="680"/>
                  </a:lnTo>
                  <a:lnTo>
                    <a:pt x="1230" y="688"/>
                  </a:lnTo>
                  <a:lnTo>
                    <a:pt x="1209" y="696"/>
                  </a:lnTo>
                  <a:lnTo>
                    <a:pt x="1188" y="704"/>
                  </a:lnTo>
                  <a:lnTo>
                    <a:pt x="1166" y="710"/>
                  </a:lnTo>
                  <a:lnTo>
                    <a:pt x="1145" y="718"/>
                  </a:lnTo>
                  <a:lnTo>
                    <a:pt x="1123" y="724"/>
                  </a:lnTo>
                  <a:lnTo>
                    <a:pt x="1100" y="731"/>
                  </a:lnTo>
                  <a:lnTo>
                    <a:pt x="1078" y="736"/>
                  </a:lnTo>
                  <a:lnTo>
                    <a:pt x="1056" y="741"/>
                  </a:lnTo>
                  <a:lnTo>
                    <a:pt x="1034" y="746"/>
                  </a:lnTo>
                  <a:lnTo>
                    <a:pt x="1012" y="751"/>
                  </a:lnTo>
                  <a:lnTo>
                    <a:pt x="990" y="755"/>
                  </a:lnTo>
                  <a:lnTo>
                    <a:pt x="968" y="758"/>
                  </a:lnTo>
                  <a:lnTo>
                    <a:pt x="945" y="762"/>
                  </a:lnTo>
                  <a:lnTo>
                    <a:pt x="923" y="765"/>
                  </a:lnTo>
                  <a:lnTo>
                    <a:pt x="900" y="767"/>
                  </a:lnTo>
                  <a:lnTo>
                    <a:pt x="878" y="770"/>
                  </a:lnTo>
                  <a:lnTo>
                    <a:pt x="855" y="771"/>
                  </a:lnTo>
                  <a:lnTo>
                    <a:pt x="833" y="773"/>
                  </a:lnTo>
                  <a:lnTo>
                    <a:pt x="810" y="774"/>
                  </a:lnTo>
                  <a:lnTo>
                    <a:pt x="787" y="775"/>
                  </a:lnTo>
                  <a:lnTo>
                    <a:pt x="765" y="775"/>
                  </a:lnTo>
                  <a:lnTo>
                    <a:pt x="741" y="775"/>
                  </a:lnTo>
                  <a:lnTo>
                    <a:pt x="718" y="774"/>
                  </a:lnTo>
                  <a:lnTo>
                    <a:pt x="696" y="773"/>
                  </a:lnTo>
                  <a:lnTo>
                    <a:pt x="673" y="771"/>
                  </a:lnTo>
                  <a:lnTo>
                    <a:pt x="651" y="770"/>
                  </a:lnTo>
                  <a:lnTo>
                    <a:pt x="628" y="767"/>
                  </a:lnTo>
                  <a:lnTo>
                    <a:pt x="606" y="765"/>
                  </a:lnTo>
                  <a:lnTo>
                    <a:pt x="583" y="762"/>
                  </a:lnTo>
                  <a:lnTo>
                    <a:pt x="561" y="758"/>
                  </a:lnTo>
                  <a:lnTo>
                    <a:pt x="539" y="755"/>
                  </a:lnTo>
                  <a:lnTo>
                    <a:pt x="516" y="751"/>
                  </a:lnTo>
                  <a:lnTo>
                    <a:pt x="494" y="746"/>
                  </a:lnTo>
                  <a:lnTo>
                    <a:pt x="472" y="741"/>
                  </a:lnTo>
                  <a:lnTo>
                    <a:pt x="450" y="736"/>
                  </a:lnTo>
                  <a:lnTo>
                    <a:pt x="428" y="731"/>
                  </a:lnTo>
                  <a:lnTo>
                    <a:pt x="406" y="724"/>
                  </a:lnTo>
                  <a:lnTo>
                    <a:pt x="384" y="718"/>
                  </a:lnTo>
                  <a:lnTo>
                    <a:pt x="362" y="710"/>
                  </a:lnTo>
                  <a:lnTo>
                    <a:pt x="341" y="704"/>
                  </a:lnTo>
                  <a:lnTo>
                    <a:pt x="320" y="696"/>
                  </a:lnTo>
                  <a:lnTo>
                    <a:pt x="299" y="688"/>
                  </a:lnTo>
                  <a:lnTo>
                    <a:pt x="278" y="680"/>
                  </a:lnTo>
                  <a:lnTo>
                    <a:pt x="257" y="671"/>
                  </a:lnTo>
                  <a:lnTo>
                    <a:pt x="236" y="662"/>
                  </a:lnTo>
                  <a:lnTo>
                    <a:pt x="215" y="653"/>
                  </a:lnTo>
                  <a:lnTo>
                    <a:pt x="194" y="643"/>
                  </a:lnTo>
                  <a:lnTo>
                    <a:pt x="174" y="633"/>
                  </a:lnTo>
                  <a:lnTo>
                    <a:pt x="154" y="622"/>
                  </a:lnTo>
                  <a:lnTo>
                    <a:pt x="134" y="612"/>
                  </a:lnTo>
                  <a:lnTo>
                    <a:pt x="115" y="600"/>
                  </a:lnTo>
                  <a:lnTo>
                    <a:pt x="95" y="588"/>
                  </a:lnTo>
                  <a:lnTo>
                    <a:pt x="75" y="577"/>
                  </a:lnTo>
                  <a:lnTo>
                    <a:pt x="56" y="564"/>
                  </a:lnTo>
                  <a:lnTo>
                    <a:pt x="38" y="552"/>
                  </a:lnTo>
                  <a:lnTo>
                    <a:pt x="19" y="540"/>
                  </a:lnTo>
                  <a:lnTo>
                    <a:pt x="0" y="526"/>
                  </a:lnTo>
                  <a:lnTo>
                    <a:pt x="92" y="195"/>
                  </a:lnTo>
                  <a:lnTo>
                    <a:pt x="382" y="0"/>
                  </a:lnTo>
                  <a:lnTo>
                    <a:pt x="391" y="7"/>
                  </a:lnTo>
                  <a:lnTo>
                    <a:pt x="401" y="14"/>
                  </a:lnTo>
                  <a:lnTo>
                    <a:pt x="410" y="20"/>
                  </a:lnTo>
                  <a:lnTo>
                    <a:pt x="420" y="26"/>
                  </a:lnTo>
                  <a:lnTo>
                    <a:pt x="430" y="32"/>
                  </a:lnTo>
                  <a:lnTo>
                    <a:pt x="439" y="38"/>
                  </a:lnTo>
                  <a:lnTo>
                    <a:pt x="450" y="43"/>
                  </a:lnTo>
                  <a:lnTo>
                    <a:pt x="459" y="49"/>
                  </a:lnTo>
                  <a:lnTo>
                    <a:pt x="469" y="54"/>
                  </a:lnTo>
                  <a:lnTo>
                    <a:pt x="479" y="59"/>
                  </a:lnTo>
                  <a:lnTo>
                    <a:pt x="490" y="63"/>
                  </a:lnTo>
                  <a:lnTo>
                    <a:pt x="500" y="68"/>
                  </a:lnTo>
                  <a:lnTo>
                    <a:pt x="510" y="73"/>
                  </a:lnTo>
                  <a:lnTo>
                    <a:pt x="521" y="77"/>
                  </a:lnTo>
                  <a:lnTo>
                    <a:pt x="531" y="82"/>
                  </a:lnTo>
                  <a:lnTo>
                    <a:pt x="542" y="85"/>
                  </a:lnTo>
                  <a:lnTo>
                    <a:pt x="552" y="89"/>
                  </a:lnTo>
                  <a:lnTo>
                    <a:pt x="564" y="93"/>
                  </a:lnTo>
                  <a:lnTo>
                    <a:pt x="574" y="96"/>
                  </a:lnTo>
                  <a:lnTo>
                    <a:pt x="585" y="100"/>
                  </a:lnTo>
                  <a:lnTo>
                    <a:pt x="597" y="103"/>
                  </a:lnTo>
                  <a:lnTo>
                    <a:pt x="607" y="106"/>
                  </a:lnTo>
                  <a:lnTo>
                    <a:pt x="618" y="108"/>
                  </a:lnTo>
                  <a:lnTo>
                    <a:pt x="629" y="110"/>
                  </a:lnTo>
                  <a:lnTo>
                    <a:pt x="641" y="112"/>
                  </a:lnTo>
                  <a:lnTo>
                    <a:pt x="651" y="114"/>
                  </a:lnTo>
                  <a:lnTo>
                    <a:pt x="663" y="116"/>
                  </a:lnTo>
                  <a:lnTo>
                    <a:pt x="674" y="118"/>
                  </a:lnTo>
                  <a:lnTo>
                    <a:pt x="685" y="120"/>
                  </a:lnTo>
                  <a:lnTo>
                    <a:pt x="696" y="121"/>
                  </a:lnTo>
                  <a:lnTo>
                    <a:pt x="708" y="122"/>
                  </a:lnTo>
                  <a:lnTo>
                    <a:pt x="719" y="123"/>
                  </a:lnTo>
                  <a:lnTo>
                    <a:pt x="730" y="124"/>
                  </a:lnTo>
                  <a:lnTo>
                    <a:pt x="741" y="124"/>
                  </a:lnTo>
                  <a:lnTo>
                    <a:pt x="753" y="125"/>
                  </a:lnTo>
                  <a:lnTo>
                    <a:pt x="765" y="125"/>
                  </a:lnTo>
                  <a:lnTo>
                    <a:pt x="776" y="125"/>
                  </a:lnTo>
                  <a:lnTo>
                    <a:pt x="787" y="124"/>
                  </a:lnTo>
                  <a:lnTo>
                    <a:pt x="798" y="124"/>
                  </a:lnTo>
                  <a:lnTo>
                    <a:pt x="810" y="123"/>
                  </a:lnTo>
                  <a:lnTo>
                    <a:pt x="821" y="122"/>
                  </a:lnTo>
                  <a:lnTo>
                    <a:pt x="833" y="121"/>
                  </a:lnTo>
                  <a:lnTo>
                    <a:pt x="843" y="120"/>
                  </a:lnTo>
                  <a:lnTo>
                    <a:pt x="855" y="118"/>
                  </a:lnTo>
                  <a:lnTo>
                    <a:pt x="866" y="116"/>
                  </a:lnTo>
                  <a:lnTo>
                    <a:pt x="877" y="114"/>
                  </a:lnTo>
                  <a:lnTo>
                    <a:pt x="888" y="112"/>
                  </a:lnTo>
                  <a:lnTo>
                    <a:pt x="900" y="110"/>
                  </a:lnTo>
                  <a:lnTo>
                    <a:pt x="910" y="108"/>
                  </a:lnTo>
                  <a:lnTo>
                    <a:pt x="922" y="106"/>
                  </a:lnTo>
                  <a:lnTo>
                    <a:pt x="932" y="103"/>
                  </a:lnTo>
                  <a:lnTo>
                    <a:pt x="943" y="100"/>
                  </a:lnTo>
                  <a:lnTo>
                    <a:pt x="955" y="96"/>
                  </a:lnTo>
                  <a:lnTo>
                    <a:pt x="965" y="93"/>
                  </a:lnTo>
                  <a:lnTo>
                    <a:pt x="976" y="89"/>
                  </a:lnTo>
                  <a:lnTo>
                    <a:pt x="986" y="85"/>
                  </a:lnTo>
                  <a:lnTo>
                    <a:pt x="997" y="82"/>
                  </a:lnTo>
                  <a:lnTo>
                    <a:pt x="1007" y="77"/>
                  </a:lnTo>
                  <a:lnTo>
                    <a:pt x="1018" y="73"/>
                  </a:lnTo>
                  <a:lnTo>
                    <a:pt x="1028" y="68"/>
                  </a:lnTo>
                  <a:lnTo>
                    <a:pt x="1039" y="63"/>
                  </a:lnTo>
                  <a:lnTo>
                    <a:pt x="1050" y="59"/>
                  </a:lnTo>
                  <a:lnTo>
                    <a:pt x="1059" y="54"/>
                  </a:lnTo>
                  <a:lnTo>
                    <a:pt x="1070" y="49"/>
                  </a:lnTo>
                  <a:lnTo>
                    <a:pt x="1079" y="43"/>
                  </a:lnTo>
                  <a:lnTo>
                    <a:pt x="1089" y="38"/>
                  </a:lnTo>
                  <a:lnTo>
                    <a:pt x="1099" y="32"/>
                  </a:lnTo>
                  <a:lnTo>
                    <a:pt x="1109" y="26"/>
                  </a:lnTo>
                  <a:lnTo>
                    <a:pt x="1118" y="20"/>
                  </a:lnTo>
                  <a:lnTo>
                    <a:pt x="1127" y="14"/>
                  </a:lnTo>
                  <a:lnTo>
                    <a:pt x="1137" y="7"/>
                  </a:lnTo>
                  <a:lnTo>
                    <a:pt x="1147" y="0"/>
                  </a:lnTo>
                  <a:lnTo>
                    <a:pt x="1245" y="340"/>
                  </a:lnTo>
                  <a:lnTo>
                    <a:pt x="1529" y="526"/>
                  </a:lnTo>
                </a:path>
              </a:pathLst>
            </a:custGeom>
            <a:solidFill>
              <a:srgbClr val="FF850D"/>
            </a:solidFill>
            <a:ln w="2857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5" name="Text Box 11"/>
            <p:cNvSpPr txBox="1">
              <a:spLocks noChangeAspect="1" noChangeArrowheads="1"/>
            </p:cNvSpPr>
            <p:nvPr/>
          </p:nvSpPr>
          <p:spPr bwMode="gray">
            <a:xfrm>
              <a:off x="5218529" y="5105026"/>
              <a:ext cx="624021" cy="480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Plan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43399" y="3837207"/>
            <a:ext cx="834911" cy="1313429"/>
            <a:chOff x="3604711" y="3222806"/>
            <a:chExt cx="1440373" cy="2276613"/>
          </a:xfrm>
        </p:grpSpPr>
        <p:sp>
          <p:nvSpPr>
            <p:cNvPr id="17" name="Freeform 4"/>
            <p:cNvSpPr>
              <a:spLocks noChangeAspect="1"/>
            </p:cNvSpPr>
            <p:nvPr/>
          </p:nvSpPr>
          <p:spPr bwMode="gray">
            <a:xfrm>
              <a:off x="3604711" y="3222806"/>
              <a:ext cx="1440373" cy="2276613"/>
            </a:xfrm>
            <a:custGeom>
              <a:avLst/>
              <a:gdLst>
                <a:gd name="T0" fmla="*/ 499 w 918"/>
                <a:gd name="T1" fmla="*/ 1426 h 1454"/>
                <a:gd name="T2" fmla="*/ 446 w 918"/>
                <a:gd name="T3" fmla="*/ 1383 h 1454"/>
                <a:gd name="T4" fmla="*/ 396 w 918"/>
                <a:gd name="T5" fmla="*/ 1337 h 1454"/>
                <a:gd name="T6" fmla="*/ 349 w 918"/>
                <a:gd name="T7" fmla="*/ 1288 h 1454"/>
                <a:gd name="T8" fmla="*/ 304 w 918"/>
                <a:gd name="T9" fmla="*/ 1237 h 1454"/>
                <a:gd name="T10" fmla="*/ 261 w 918"/>
                <a:gd name="T11" fmla="*/ 1184 h 1454"/>
                <a:gd name="T12" fmla="*/ 222 w 918"/>
                <a:gd name="T13" fmla="*/ 1129 h 1454"/>
                <a:gd name="T14" fmla="*/ 185 w 918"/>
                <a:gd name="T15" fmla="*/ 1071 h 1454"/>
                <a:gd name="T16" fmla="*/ 152 w 918"/>
                <a:gd name="T17" fmla="*/ 1012 h 1454"/>
                <a:gd name="T18" fmla="*/ 122 w 918"/>
                <a:gd name="T19" fmla="*/ 951 h 1454"/>
                <a:gd name="T20" fmla="*/ 94 w 918"/>
                <a:gd name="T21" fmla="*/ 889 h 1454"/>
                <a:gd name="T22" fmla="*/ 71 w 918"/>
                <a:gd name="T23" fmla="*/ 825 h 1454"/>
                <a:gd name="T24" fmla="*/ 50 w 918"/>
                <a:gd name="T25" fmla="*/ 760 h 1454"/>
                <a:gd name="T26" fmla="*/ 33 w 918"/>
                <a:gd name="T27" fmla="*/ 694 h 1454"/>
                <a:gd name="T28" fmla="*/ 19 w 918"/>
                <a:gd name="T29" fmla="*/ 628 h 1454"/>
                <a:gd name="T30" fmla="*/ 9 w 918"/>
                <a:gd name="T31" fmla="*/ 560 h 1454"/>
                <a:gd name="T32" fmla="*/ 3 w 918"/>
                <a:gd name="T33" fmla="*/ 492 h 1454"/>
                <a:gd name="T34" fmla="*/ 0 w 918"/>
                <a:gd name="T35" fmla="*/ 424 h 1454"/>
                <a:gd name="T36" fmla="*/ 1 w 918"/>
                <a:gd name="T37" fmla="*/ 356 h 1454"/>
                <a:gd name="T38" fmla="*/ 5 w 918"/>
                <a:gd name="T39" fmla="*/ 289 h 1454"/>
                <a:gd name="T40" fmla="*/ 12 w 918"/>
                <a:gd name="T41" fmla="*/ 221 h 1454"/>
                <a:gd name="T42" fmla="*/ 24 w 918"/>
                <a:gd name="T43" fmla="*/ 153 h 1454"/>
                <a:gd name="T44" fmla="*/ 38 w 918"/>
                <a:gd name="T45" fmla="*/ 87 h 1454"/>
                <a:gd name="T46" fmla="*/ 57 w 918"/>
                <a:gd name="T47" fmla="*/ 22 h 1454"/>
                <a:gd name="T48" fmla="*/ 681 w 918"/>
                <a:gd name="T49" fmla="*/ 201 h 1454"/>
                <a:gd name="T50" fmla="*/ 672 w 918"/>
                <a:gd name="T51" fmla="*/ 234 h 1454"/>
                <a:gd name="T52" fmla="*/ 664 w 918"/>
                <a:gd name="T53" fmla="*/ 267 h 1454"/>
                <a:gd name="T54" fmla="*/ 657 w 918"/>
                <a:gd name="T55" fmla="*/ 300 h 1454"/>
                <a:gd name="T56" fmla="*/ 653 w 918"/>
                <a:gd name="T57" fmla="*/ 334 h 1454"/>
                <a:gd name="T58" fmla="*/ 651 w 918"/>
                <a:gd name="T59" fmla="*/ 367 h 1454"/>
                <a:gd name="T60" fmla="*/ 650 w 918"/>
                <a:gd name="T61" fmla="*/ 402 h 1454"/>
                <a:gd name="T62" fmla="*/ 651 w 918"/>
                <a:gd name="T63" fmla="*/ 436 h 1454"/>
                <a:gd name="T64" fmla="*/ 653 w 918"/>
                <a:gd name="T65" fmla="*/ 470 h 1454"/>
                <a:gd name="T66" fmla="*/ 657 w 918"/>
                <a:gd name="T67" fmla="*/ 504 h 1454"/>
                <a:gd name="T68" fmla="*/ 664 w 918"/>
                <a:gd name="T69" fmla="*/ 537 h 1454"/>
                <a:gd name="T70" fmla="*/ 672 w 918"/>
                <a:gd name="T71" fmla="*/ 570 h 1454"/>
                <a:gd name="T72" fmla="*/ 681 w 918"/>
                <a:gd name="T73" fmla="*/ 603 h 1454"/>
                <a:gd name="T74" fmla="*/ 693 w 918"/>
                <a:gd name="T75" fmla="*/ 634 h 1454"/>
                <a:gd name="T76" fmla="*/ 705 w 918"/>
                <a:gd name="T77" fmla="*/ 666 h 1454"/>
                <a:gd name="T78" fmla="*/ 721 w 918"/>
                <a:gd name="T79" fmla="*/ 697 h 1454"/>
                <a:gd name="T80" fmla="*/ 736 w 918"/>
                <a:gd name="T81" fmla="*/ 726 h 1454"/>
                <a:gd name="T82" fmla="*/ 754 w 918"/>
                <a:gd name="T83" fmla="*/ 755 h 1454"/>
                <a:gd name="T84" fmla="*/ 774 w 918"/>
                <a:gd name="T85" fmla="*/ 784 h 1454"/>
                <a:gd name="T86" fmla="*/ 795 w 918"/>
                <a:gd name="T87" fmla="*/ 811 h 1454"/>
                <a:gd name="T88" fmla="*/ 817 w 918"/>
                <a:gd name="T89" fmla="*/ 837 h 1454"/>
                <a:gd name="T90" fmla="*/ 840 w 918"/>
                <a:gd name="T91" fmla="*/ 861 h 1454"/>
                <a:gd name="T92" fmla="*/ 865 w 918"/>
                <a:gd name="T93" fmla="*/ 885 h 1454"/>
                <a:gd name="T94" fmla="*/ 891 w 918"/>
                <a:gd name="T95" fmla="*/ 907 h 1454"/>
                <a:gd name="T96" fmla="*/ 917 w 918"/>
                <a:gd name="T97" fmla="*/ 927 h 1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8" h="1454">
                  <a:moveTo>
                    <a:pt x="535" y="1453"/>
                  </a:moveTo>
                  <a:lnTo>
                    <a:pt x="517" y="1440"/>
                  </a:lnTo>
                  <a:lnTo>
                    <a:pt x="499" y="1426"/>
                  </a:lnTo>
                  <a:lnTo>
                    <a:pt x="482" y="1412"/>
                  </a:lnTo>
                  <a:lnTo>
                    <a:pt x="463" y="1397"/>
                  </a:lnTo>
                  <a:lnTo>
                    <a:pt x="446" y="1383"/>
                  </a:lnTo>
                  <a:lnTo>
                    <a:pt x="430" y="1368"/>
                  </a:lnTo>
                  <a:lnTo>
                    <a:pt x="413" y="1352"/>
                  </a:lnTo>
                  <a:lnTo>
                    <a:pt x="396" y="1337"/>
                  </a:lnTo>
                  <a:lnTo>
                    <a:pt x="380" y="1321"/>
                  </a:lnTo>
                  <a:lnTo>
                    <a:pt x="365" y="1304"/>
                  </a:lnTo>
                  <a:lnTo>
                    <a:pt x="349" y="1288"/>
                  </a:lnTo>
                  <a:lnTo>
                    <a:pt x="334" y="1272"/>
                  </a:lnTo>
                  <a:lnTo>
                    <a:pt x="319" y="1254"/>
                  </a:lnTo>
                  <a:lnTo>
                    <a:pt x="304" y="1237"/>
                  </a:lnTo>
                  <a:lnTo>
                    <a:pt x="289" y="1220"/>
                  </a:lnTo>
                  <a:lnTo>
                    <a:pt x="275" y="1202"/>
                  </a:lnTo>
                  <a:lnTo>
                    <a:pt x="261" y="1184"/>
                  </a:lnTo>
                  <a:lnTo>
                    <a:pt x="248" y="1166"/>
                  </a:lnTo>
                  <a:lnTo>
                    <a:pt x="235" y="1147"/>
                  </a:lnTo>
                  <a:lnTo>
                    <a:pt x="222" y="1129"/>
                  </a:lnTo>
                  <a:lnTo>
                    <a:pt x="209" y="1109"/>
                  </a:lnTo>
                  <a:lnTo>
                    <a:pt x="197" y="1090"/>
                  </a:lnTo>
                  <a:lnTo>
                    <a:pt x="185" y="1071"/>
                  </a:lnTo>
                  <a:lnTo>
                    <a:pt x="174" y="1052"/>
                  </a:lnTo>
                  <a:lnTo>
                    <a:pt x="163" y="1032"/>
                  </a:lnTo>
                  <a:lnTo>
                    <a:pt x="152" y="1012"/>
                  </a:lnTo>
                  <a:lnTo>
                    <a:pt x="141" y="991"/>
                  </a:lnTo>
                  <a:lnTo>
                    <a:pt x="131" y="971"/>
                  </a:lnTo>
                  <a:lnTo>
                    <a:pt x="122" y="951"/>
                  </a:lnTo>
                  <a:lnTo>
                    <a:pt x="112" y="930"/>
                  </a:lnTo>
                  <a:lnTo>
                    <a:pt x="103" y="910"/>
                  </a:lnTo>
                  <a:lnTo>
                    <a:pt x="94" y="889"/>
                  </a:lnTo>
                  <a:lnTo>
                    <a:pt x="86" y="868"/>
                  </a:lnTo>
                  <a:lnTo>
                    <a:pt x="78" y="846"/>
                  </a:lnTo>
                  <a:lnTo>
                    <a:pt x="71" y="825"/>
                  </a:lnTo>
                  <a:lnTo>
                    <a:pt x="63" y="803"/>
                  </a:lnTo>
                  <a:lnTo>
                    <a:pt x="57" y="782"/>
                  </a:lnTo>
                  <a:lnTo>
                    <a:pt x="50" y="760"/>
                  </a:lnTo>
                  <a:lnTo>
                    <a:pt x="44" y="738"/>
                  </a:lnTo>
                  <a:lnTo>
                    <a:pt x="38" y="716"/>
                  </a:lnTo>
                  <a:lnTo>
                    <a:pt x="33" y="694"/>
                  </a:lnTo>
                  <a:lnTo>
                    <a:pt x="28" y="672"/>
                  </a:lnTo>
                  <a:lnTo>
                    <a:pt x="24" y="650"/>
                  </a:lnTo>
                  <a:lnTo>
                    <a:pt x="19" y="628"/>
                  </a:lnTo>
                  <a:lnTo>
                    <a:pt x="15" y="606"/>
                  </a:lnTo>
                  <a:lnTo>
                    <a:pt x="12" y="582"/>
                  </a:lnTo>
                  <a:lnTo>
                    <a:pt x="9" y="560"/>
                  </a:lnTo>
                  <a:lnTo>
                    <a:pt x="7" y="537"/>
                  </a:lnTo>
                  <a:lnTo>
                    <a:pt x="5" y="515"/>
                  </a:lnTo>
                  <a:lnTo>
                    <a:pt x="3" y="492"/>
                  </a:lnTo>
                  <a:lnTo>
                    <a:pt x="2" y="470"/>
                  </a:lnTo>
                  <a:lnTo>
                    <a:pt x="1" y="447"/>
                  </a:lnTo>
                  <a:lnTo>
                    <a:pt x="0" y="424"/>
                  </a:lnTo>
                  <a:lnTo>
                    <a:pt x="0" y="402"/>
                  </a:lnTo>
                  <a:lnTo>
                    <a:pt x="0" y="379"/>
                  </a:lnTo>
                  <a:lnTo>
                    <a:pt x="1" y="356"/>
                  </a:lnTo>
                  <a:lnTo>
                    <a:pt x="2" y="334"/>
                  </a:lnTo>
                  <a:lnTo>
                    <a:pt x="3" y="311"/>
                  </a:lnTo>
                  <a:lnTo>
                    <a:pt x="5" y="289"/>
                  </a:lnTo>
                  <a:lnTo>
                    <a:pt x="7" y="266"/>
                  </a:lnTo>
                  <a:lnTo>
                    <a:pt x="9" y="244"/>
                  </a:lnTo>
                  <a:lnTo>
                    <a:pt x="12" y="221"/>
                  </a:lnTo>
                  <a:lnTo>
                    <a:pt x="15" y="199"/>
                  </a:lnTo>
                  <a:lnTo>
                    <a:pt x="19" y="176"/>
                  </a:lnTo>
                  <a:lnTo>
                    <a:pt x="24" y="153"/>
                  </a:lnTo>
                  <a:lnTo>
                    <a:pt x="28" y="131"/>
                  </a:lnTo>
                  <a:lnTo>
                    <a:pt x="33" y="109"/>
                  </a:lnTo>
                  <a:lnTo>
                    <a:pt x="38" y="87"/>
                  </a:lnTo>
                  <a:lnTo>
                    <a:pt x="44" y="65"/>
                  </a:lnTo>
                  <a:lnTo>
                    <a:pt x="50" y="44"/>
                  </a:lnTo>
                  <a:lnTo>
                    <a:pt x="57" y="22"/>
                  </a:lnTo>
                  <a:lnTo>
                    <a:pt x="63" y="0"/>
                  </a:lnTo>
                  <a:lnTo>
                    <a:pt x="387" y="18"/>
                  </a:lnTo>
                  <a:lnTo>
                    <a:pt x="681" y="201"/>
                  </a:lnTo>
                  <a:lnTo>
                    <a:pt x="678" y="212"/>
                  </a:lnTo>
                  <a:lnTo>
                    <a:pt x="675" y="223"/>
                  </a:lnTo>
                  <a:lnTo>
                    <a:pt x="672" y="234"/>
                  </a:lnTo>
                  <a:lnTo>
                    <a:pt x="669" y="245"/>
                  </a:lnTo>
                  <a:lnTo>
                    <a:pt x="666" y="255"/>
                  </a:lnTo>
                  <a:lnTo>
                    <a:pt x="664" y="267"/>
                  </a:lnTo>
                  <a:lnTo>
                    <a:pt x="661" y="278"/>
                  </a:lnTo>
                  <a:lnTo>
                    <a:pt x="659" y="289"/>
                  </a:lnTo>
                  <a:lnTo>
                    <a:pt x="657" y="300"/>
                  </a:lnTo>
                  <a:lnTo>
                    <a:pt x="655" y="312"/>
                  </a:lnTo>
                  <a:lnTo>
                    <a:pt x="654" y="322"/>
                  </a:lnTo>
                  <a:lnTo>
                    <a:pt x="653" y="334"/>
                  </a:lnTo>
                  <a:lnTo>
                    <a:pt x="652" y="345"/>
                  </a:lnTo>
                  <a:lnTo>
                    <a:pt x="651" y="357"/>
                  </a:lnTo>
                  <a:lnTo>
                    <a:pt x="651" y="367"/>
                  </a:lnTo>
                  <a:lnTo>
                    <a:pt x="650" y="379"/>
                  </a:lnTo>
                  <a:lnTo>
                    <a:pt x="650" y="391"/>
                  </a:lnTo>
                  <a:lnTo>
                    <a:pt x="650" y="402"/>
                  </a:lnTo>
                  <a:lnTo>
                    <a:pt x="650" y="414"/>
                  </a:lnTo>
                  <a:lnTo>
                    <a:pt x="650" y="424"/>
                  </a:lnTo>
                  <a:lnTo>
                    <a:pt x="651" y="436"/>
                  </a:lnTo>
                  <a:lnTo>
                    <a:pt x="651" y="447"/>
                  </a:lnTo>
                  <a:lnTo>
                    <a:pt x="652" y="459"/>
                  </a:lnTo>
                  <a:lnTo>
                    <a:pt x="653" y="470"/>
                  </a:lnTo>
                  <a:lnTo>
                    <a:pt x="654" y="481"/>
                  </a:lnTo>
                  <a:lnTo>
                    <a:pt x="655" y="492"/>
                  </a:lnTo>
                  <a:lnTo>
                    <a:pt x="657" y="504"/>
                  </a:lnTo>
                  <a:lnTo>
                    <a:pt x="659" y="514"/>
                  </a:lnTo>
                  <a:lnTo>
                    <a:pt x="661" y="526"/>
                  </a:lnTo>
                  <a:lnTo>
                    <a:pt x="664" y="537"/>
                  </a:lnTo>
                  <a:lnTo>
                    <a:pt x="666" y="548"/>
                  </a:lnTo>
                  <a:lnTo>
                    <a:pt x="669" y="559"/>
                  </a:lnTo>
                  <a:lnTo>
                    <a:pt x="672" y="570"/>
                  </a:lnTo>
                  <a:lnTo>
                    <a:pt x="675" y="581"/>
                  </a:lnTo>
                  <a:lnTo>
                    <a:pt x="678" y="592"/>
                  </a:lnTo>
                  <a:lnTo>
                    <a:pt x="681" y="603"/>
                  </a:lnTo>
                  <a:lnTo>
                    <a:pt x="685" y="613"/>
                  </a:lnTo>
                  <a:lnTo>
                    <a:pt x="689" y="624"/>
                  </a:lnTo>
                  <a:lnTo>
                    <a:pt x="693" y="634"/>
                  </a:lnTo>
                  <a:lnTo>
                    <a:pt x="697" y="645"/>
                  </a:lnTo>
                  <a:lnTo>
                    <a:pt x="702" y="655"/>
                  </a:lnTo>
                  <a:lnTo>
                    <a:pt x="705" y="666"/>
                  </a:lnTo>
                  <a:lnTo>
                    <a:pt x="710" y="677"/>
                  </a:lnTo>
                  <a:lnTo>
                    <a:pt x="715" y="687"/>
                  </a:lnTo>
                  <a:lnTo>
                    <a:pt x="721" y="697"/>
                  </a:lnTo>
                  <a:lnTo>
                    <a:pt x="726" y="707"/>
                  </a:lnTo>
                  <a:lnTo>
                    <a:pt x="731" y="717"/>
                  </a:lnTo>
                  <a:lnTo>
                    <a:pt x="736" y="726"/>
                  </a:lnTo>
                  <a:lnTo>
                    <a:pt x="742" y="736"/>
                  </a:lnTo>
                  <a:lnTo>
                    <a:pt x="749" y="747"/>
                  </a:lnTo>
                  <a:lnTo>
                    <a:pt x="754" y="755"/>
                  </a:lnTo>
                  <a:lnTo>
                    <a:pt x="760" y="765"/>
                  </a:lnTo>
                  <a:lnTo>
                    <a:pt x="767" y="774"/>
                  </a:lnTo>
                  <a:lnTo>
                    <a:pt x="774" y="784"/>
                  </a:lnTo>
                  <a:lnTo>
                    <a:pt x="780" y="793"/>
                  </a:lnTo>
                  <a:lnTo>
                    <a:pt x="787" y="802"/>
                  </a:lnTo>
                  <a:lnTo>
                    <a:pt x="795" y="811"/>
                  </a:lnTo>
                  <a:lnTo>
                    <a:pt x="801" y="820"/>
                  </a:lnTo>
                  <a:lnTo>
                    <a:pt x="809" y="828"/>
                  </a:lnTo>
                  <a:lnTo>
                    <a:pt x="817" y="837"/>
                  </a:lnTo>
                  <a:lnTo>
                    <a:pt x="824" y="845"/>
                  </a:lnTo>
                  <a:lnTo>
                    <a:pt x="832" y="853"/>
                  </a:lnTo>
                  <a:lnTo>
                    <a:pt x="840" y="861"/>
                  </a:lnTo>
                  <a:lnTo>
                    <a:pt x="847" y="869"/>
                  </a:lnTo>
                  <a:lnTo>
                    <a:pt x="856" y="877"/>
                  </a:lnTo>
                  <a:lnTo>
                    <a:pt x="865" y="885"/>
                  </a:lnTo>
                  <a:lnTo>
                    <a:pt x="873" y="893"/>
                  </a:lnTo>
                  <a:lnTo>
                    <a:pt x="882" y="899"/>
                  </a:lnTo>
                  <a:lnTo>
                    <a:pt x="891" y="907"/>
                  </a:lnTo>
                  <a:lnTo>
                    <a:pt x="899" y="914"/>
                  </a:lnTo>
                  <a:lnTo>
                    <a:pt x="908" y="920"/>
                  </a:lnTo>
                  <a:lnTo>
                    <a:pt x="917" y="927"/>
                  </a:lnTo>
                  <a:lnTo>
                    <a:pt x="627" y="1122"/>
                  </a:lnTo>
                  <a:lnTo>
                    <a:pt x="535" y="1453"/>
                  </a:lnTo>
                </a:path>
              </a:pathLst>
            </a:custGeom>
            <a:solidFill>
              <a:srgbClr val="FF850D"/>
            </a:solidFill>
            <a:ln w="2857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18" name="Text Box 12"/>
            <p:cNvSpPr txBox="1">
              <a:spLocks noChangeAspect="1" noChangeArrowheads="1"/>
            </p:cNvSpPr>
            <p:nvPr/>
          </p:nvSpPr>
          <p:spPr bwMode="gray">
            <a:xfrm>
              <a:off x="3759008" y="4049290"/>
              <a:ext cx="921525" cy="480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Realize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94310" y="3022031"/>
            <a:ext cx="1210792" cy="994711"/>
            <a:chOff x="3692566" y="1809840"/>
            <a:chExt cx="2088838" cy="1724169"/>
          </a:xfrm>
        </p:grpSpPr>
        <p:sp>
          <p:nvSpPr>
            <p:cNvPr id="20" name="Freeform 3"/>
            <p:cNvSpPr>
              <a:spLocks noChangeAspect="1"/>
            </p:cNvSpPr>
            <p:nvPr/>
          </p:nvSpPr>
          <p:spPr bwMode="gray">
            <a:xfrm>
              <a:off x="3692566" y="1809840"/>
              <a:ext cx="2088838" cy="1724169"/>
            </a:xfrm>
            <a:custGeom>
              <a:avLst/>
              <a:gdLst>
                <a:gd name="T0" fmla="*/ 15 w 1333"/>
                <a:gd name="T1" fmla="*/ 856 h 1100"/>
                <a:gd name="T2" fmla="*/ 40 w 1333"/>
                <a:gd name="T3" fmla="*/ 792 h 1100"/>
                <a:gd name="T4" fmla="*/ 68 w 1333"/>
                <a:gd name="T5" fmla="*/ 730 h 1100"/>
                <a:gd name="T6" fmla="*/ 100 w 1333"/>
                <a:gd name="T7" fmla="*/ 669 h 1100"/>
                <a:gd name="T8" fmla="*/ 134 w 1333"/>
                <a:gd name="T9" fmla="*/ 611 h 1100"/>
                <a:gd name="T10" fmla="*/ 172 w 1333"/>
                <a:gd name="T11" fmla="*/ 554 h 1100"/>
                <a:gd name="T12" fmla="*/ 212 w 1333"/>
                <a:gd name="T13" fmla="*/ 499 h 1100"/>
                <a:gd name="T14" fmla="*/ 256 w 1333"/>
                <a:gd name="T15" fmla="*/ 447 h 1100"/>
                <a:gd name="T16" fmla="*/ 302 w 1333"/>
                <a:gd name="T17" fmla="*/ 397 h 1100"/>
                <a:gd name="T18" fmla="*/ 350 w 1333"/>
                <a:gd name="T19" fmla="*/ 350 h 1100"/>
                <a:gd name="T20" fmla="*/ 400 w 1333"/>
                <a:gd name="T21" fmla="*/ 305 h 1100"/>
                <a:gd name="T22" fmla="*/ 454 w 1333"/>
                <a:gd name="T23" fmla="*/ 261 h 1100"/>
                <a:gd name="T24" fmla="*/ 510 w 1333"/>
                <a:gd name="T25" fmla="*/ 222 h 1100"/>
                <a:gd name="T26" fmla="*/ 567 w 1333"/>
                <a:gd name="T27" fmla="*/ 186 h 1100"/>
                <a:gd name="T28" fmla="*/ 626 w 1333"/>
                <a:gd name="T29" fmla="*/ 152 h 1100"/>
                <a:gd name="T30" fmla="*/ 687 w 1333"/>
                <a:gd name="T31" fmla="*/ 122 h 1100"/>
                <a:gd name="T32" fmla="*/ 750 w 1333"/>
                <a:gd name="T33" fmla="*/ 94 h 1100"/>
                <a:gd name="T34" fmla="*/ 813 w 1333"/>
                <a:gd name="T35" fmla="*/ 71 h 1100"/>
                <a:gd name="T36" fmla="*/ 878 w 1333"/>
                <a:gd name="T37" fmla="*/ 50 h 1100"/>
                <a:gd name="T38" fmla="*/ 944 w 1333"/>
                <a:gd name="T39" fmla="*/ 33 h 1100"/>
                <a:gd name="T40" fmla="*/ 1011 w 1333"/>
                <a:gd name="T41" fmla="*/ 20 h 1100"/>
                <a:gd name="T42" fmla="*/ 1078 w 1333"/>
                <a:gd name="T43" fmla="*/ 10 h 1100"/>
                <a:gd name="T44" fmla="*/ 1145 w 1333"/>
                <a:gd name="T45" fmla="*/ 3 h 1100"/>
                <a:gd name="T46" fmla="*/ 1213 w 1333"/>
                <a:gd name="T47" fmla="*/ 0 h 1100"/>
                <a:gd name="T48" fmla="*/ 1237 w 1333"/>
                <a:gd name="T49" fmla="*/ 650 h 1100"/>
                <a:gd name="T50" fmla="*/ 1202 w 1333"/>
                <a:gd name="T51" fmla="*/ 651 h 1100"/>
                <a:gd name="T52" fmla="*/ 1168 w 1333"/>
                <a:gd name="T53" fmla="*/ 653 h 1100"/>
                <a:gd name="T54" fmla="*/ 1135 w 1333"/>
                <a:gd name="T55" fmla="*/ 658 h 1100"/>
                <a:gd name="T56" fmla="*/ 1101 w 1333"/>
                <a:gd name="T57" fmla="*/ 665 h 1100"/>
                <a:gd name="T58" fmla="*/ 1069 w 1333"/>
                <a:gd name="T59" fmla="*/ 672 h 1100"/>
                <a:gd name="T60" fmla="*/ 1036 w 1333"/>
                <a:gd name="T61" fmla="*/ 682 h 1100"/>
                <a:gd name="T62" fmla="*/ 1003 w 1333"/>
                <a:gd name="T63" fmla="*/ 693 h 1100"/>
                <a:gd name="T64" fmla="*/ 972 w 1333"/>
                <a:gd name="T65" fmla="*/ 706 h 1100"/>
                <a:gd name="T66" fmla="*/ 941 w 1333"/>
                <a:gd name="T67" fmla="*/ 721 h 1100"/>
                <a:gd name="T68" fmla="*/ 911 w 1333"/>
                <a:gd name="T69" fmla="*/ 737 h 1100"/>
                <a:gd name="T70" fmla="*/ 882 w 1333"/>
                <a:gd name="T71" fmla="*/ 755 h 1100"/>
                <a:gd name="T72" fmla="*/ 854 w 1333"/>
                <a:gd name="T73" fmla="*/ 774 h 1100"/>
                <a:gd name="T74" fmla="*/ 828 w 1333"/>
                <a:gd name="T75" fmla="*/ 795 h 1100"/>
                <a:gd name="T76" fmla="*/ 802 w 1333"/>
                <a:gd name="T77" fmla="*/ 817 h 1100"/>
                <a:gd name="T78" fmla="*/ 777 w 1333"/>
                <a:gd name="T79" fmla="*/ 840 h 1100"/>
                <a:gd name="T80" fmla="*/ 754 w 1333"/>
                <a:gd name="T81" fmla="*/ 865 h 1100"/>
                <a:gd name="T82" fmla="*/ 732 w 1333"/>
                <a:gd name="T83" fmla="*/ 891 h 1100"/>
                <a:gd name="T84" fmla="*/ 711 w 1333"/>
                <a:gd name="T85" fmla="*/ 918 h 1100"/>
                <a:gd name="T86" fmla="*/ 691 w 1333"/>
                <a:gd name="T87" fmla="*/ 946 h 1100"/>
                <a:gd name="T88" fmla="*/ 673 w 1333"/>
                <a:gd name="T89" fmla="*/ 975 h 1100"/>
                <a:gd name="T90" fmla="*/ 658 w 1333"/>
                <a:gd name="T91" fmla="*/ 1004 h 1100"/>
                <a:gd name="T92" fmla="*/ 642 w 1333"/>
                <a:gd name="T93" fmla="*/ 1035 h 1100"/>
                <a:gd name="T94" fmla="*/ 630 w 1333"/>
                <a:gd name="T95" fmla="*/ 1067 h 1100"/>
                <a:gd name="T96" fmla="*/ 618 w 1333"/>
                <a:gd name="T97" fmla="*/ 1099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333" h="1100">
                  <a:moveTo>
                    <a:pt x="0" y="898"/>
                  </a:moveTo>
                  <a:lnTo>
                    <a:pt x="8" y="877"/>
                  </a:lnTo>
                  <a:lnTo>
                    <a:pt x="15" y="856"/>
                  </a:lnTo>
                  <a:lnTo>
                    <a:pt x="23" y="834"/>
                  </a:lnTo>
                  <a:lnTo>
                    <a:pt x="31" y="813"/>
                  </a:lnTo>
                  <a:lnTo>
                    <a:pt x="40" y="792"/>
                  </a:lnTo>
                  <a:lnTo>
                    <a:pt x="49" y="771"/>
                  </a:lnTo>
                  <a:lnTo>
                    <a:pt x="59" y="751"/>
                  </a:lnTo>
                  <a:lnTo>
                    <a:pt x="68" y="730"/>
                  </a:lnTo>
                  <a:lnTo>
                    <a:pt x="78" y="710"/>
                  </a:lnTo>
                  <a:lnTo>
                    <a:pt x="89" y="690"/>
                  </a:lnTo>
                  <a:lnTo>
                    <a:pt x="100" y="669"/>
                  </a:lnTo>
                  <a:lnTo>
                    <a:pt x="111" y="650"/>
                  </a:lnTo>
                  <a:lnTo>
                    <a:pt x="122" y="630"/>
                  </a:lnTo>
                  <a:lnTo>
                    <a:pt x="134" y="611"/>
                  </a:lnTo>
                  <a:lnTo>
                    <a:pt x="146" y="592"/>
                  </a:lnTo>
                  <a:lnTo>
                    <a:pt x="159" y="573"/>
                  </a:lnTo>
                  <a:lnTo>
                    <a:pt x="172" y="554"/>
                  </a:lnTo>
                  <a:lnTo>
                    <a:pt x="185" y="536"/>
                  </a:lnTo>
                  <a:lnTo>
                    <a:pt x="198" y="518"/>
                  </a:lnTo>
                  <a:lnTo>
                    <a:pt x="212" y="499"/>
                  </a:lnTo>
                  <a:lnTo>
                    <a:pt x="226" y="482"/>
                  </a:lnTo>
                  <a:lnTo>
                    <a:pt x="241" y="464"/>
                  </a:lnTo>
                  <a:lnTo>
                    <a:pt x="256" y="447"/>
                  </a:lnTo>
                  <a:lnTo>
                    <a:pt x="271" y="430"/>
                  </a:lnTo>
                  <a:lnTo>
                    <a:pt x="286" y="413"/>
                  </a:lnTo>
                  <a:lnTo>
                    <a:pt x="302" y="397"/>
                  </a:lnTo>
                  <a:lnTo>
                    <a:pt x="317" y="380"/>
                  </a:lnTo>
                  <a:lnTo>
                    <a:pt x="333" y="365"/>
                  </a:lnTo>
                  <a:lnTo>
                    <a:pt x="350" y="350"/>
                  </a:lnTo>
                  <a:lnTo>
                    <a:pt x="367" y="334"/>
                  </a:lnTo>
                  <a:lnTo>
                    <a:pt x="383" y="319"/>
                  </a:lnTo>
                  <a:lnTo>
                    <a:pt x="400" y="305"/>
                  </a:lnTo>
                  <a:lnTo>
                    <a:pt x="419" y="289"/>
                  </a:lnTo>
                  <a:lnTo>
                    <a:pt x="436" y="276"/>
                  </a:lnTo>
                  <a:lnTo>
                    <a:pt x="454" y="261"/>
                  </a:lnTo>
                  <a:lnTo>
                    <a:pt x="472" y="248"/>
                  </a:lnTo>
                  <a:lnTo>
                    <a:pt x="491" y="236"/>
                  </a:lnTo>
                  <a:lnTo>
                    <a:pt x="510" y="222"/>
                  </a:lnTo>
                  <a:lnTo>
                    <a:pt x="528" y="210"/>
                  </a:lnTo>
                  <a:lnTo>
                    <a:pt x="547" y="197"/>
                  </a:lnTo>
                  <a:lnTo>
                    <a:pt x="567" y="186"/>
                  </a:lnTo>
                  <a:lnTo>
                    <a:pt x="587" y="174"/>
                  </a:lnTo>
                  <a:lnTo>
                    <a:pt x="606" y="164"/>
                  </a:lnTo>
                  <a:lnTo>
                    <a:pt x="626" y="152"/>
                  </a:lnTo>
                  <a:lnTo>
                    <a:pt x="646" y="141"/>
                  </a:lnTo>
                  <a:lnTo>
                    <a:pt x="666" y="132"/>
                  </a:lnTo>
                  <a:lnTo>
                    <a:pt x="687" y="122"/>
                  </a:lnTo>
                  <a:lnTo>
                    <a:pt x="708" y="113"/>
                  </a:lnTo>
                  <a:lnTo>
                    <a:pt x="729" y="103"/>
                  </a:lnTo>
                  <a:lnTo>
                    <a:pt x="750" y="94"/>
                  </a:lnTo>
                  <a:lnTo>
                    <a:pt x="771" y="87"/>
                  </a:lnTo>
                  <a:lnTo>
                    <a:pt x="792" y="78"/>
                  </a:lnTo>
                  <a:lnTo>
                    <a:pt x="813" y="71"/>
                  </a:lnTo>
                  <a:lnTo>
                    <a:pt x="834" y="64"/>
                  </a:lnTo>
                  <a:lnTo>
                    <a:pt x="856" y="57"/>
                  </a:lnTo>
                  <a:lnTo>
                    <a:pt x="878" y="50"/>
                  </a:lnTo>
                  <a:lnTo>
                    <a:pt x="900" y="45"/>
                  </a:lnTo>
                  <a:lnTo>
                    <a:pt x="922" y="39"/>
                  </a:lnTo>
                  <a:lnTo>
                    <a:pt x="944" y="33"/>
                  </a:lnTo>
                  <a:lnTo>
                    <a:pt x="966" y="28"/>
                  </a:lnTo>
                  <a:lnTo>
                    <a:pt x="988" y="24"/>
                  </a:lnTo>
                  <a:lnTo>
                    <a:pt x="1011" y="20"/>
                  </a:lnTo>
                  <a:lnTo>
                    <a:pt x="1033" y="16"/>
                  </a:lnTo>
                  <a:lnTo>
                    <a:pt x="1055" y="13"/>
                  </a:lnTo>
                  <a:lnTo>
                    <a:pt x="1078" y="10"/>
                  </a:lnTo>
                  <a:lnTo>
                    <a:pt x="1100" y="7"/>
                  </a:lnTo>
                  <a:lnTo>
                    <a:pt x="1123" y="5"/>
                  </a:lnTo>
                  <a:lnTo>
                    <a:pt x="1145" y="3"/>
                  </a:lnTo>
                  <a:lnTo>
                    <a:pt x="1168" y="2"/>
                  </a:lnTo>
                  <a:lnTo>
                    <a:pt x="1190" y="1"/>
                  </a:lnTo>
                  <a:lnTo>
                    <a:pt x="1213" y="0"/>
                  </a:lnTo>
                  <a:lnTo>
                    <a:pt x="1237" y="0"/>
                  </a:lnTo>
                  <a:lnTo>
                    <a:pt x="1332" y="340"/>
                  </a:lnTo>
                  <a:lnTo>
                    <a:pt x="1237" y="650"/>
                  </a:lnTo>
                  <a:lnTo>
                    <a:pt x="1225" y="650"/>
                  </a:lnTo>
                  <a:lnTo>
                    <a:pt x="1213" y="650"/>
                  </a:lnTo>
                  <a:lnTo>
                    <a:pt x="1202" y="651"/>
                  </a:lnTo>
                  <a:lnTo>
                    <a:pt x="1191" y="651"/>
                  </a:lnTo>
                  <a:lnTo>
                    <a:pt x="1180" y="652"/>
                  </a:lnTo>
                  <a:lnTo>
                    <a:pt x="1168" y="653"/>
                  </a:lnTo>
                  <a:lnTo>
                    <a:pt x="1157" y="655"/>
                  </a:lnTo>
                  <a:lnTo>
                    <a:pt x="1146" y="656"/>
                  </a:lnTo>
                  <a:lnTo>
                    <a:pt x="1135" y="658"/>
                  </a:lnTo>
                  <a:lnTo>
                    <a:pt x="1123" y="660"/>
                  </a:lnTo>
                  <a:lnTo>
                    <a:pt x="1113" y="662"/>
                  </a:lnTo>
                  <a:lnTo>
                    <a:pt x="1101" y="665"/>
                  </a:lnTo>
                  <a:lnTo>
                    <a:pt x="1090" y="667"/>
                  </a:lnTo>
                  <a:lnTo>
                    <a:pt x="1079" y="669"/>
                  </a:lnTo>
                  <a:lnTo>
                    <a:pt x="1069" y="672"/>
                  </a:lnTo>
                  <a:lnTo>
                    <a:pt x="1057" y="675"/>
                  </a:lnTo>
                  <a:lnTo>
                    <a:pt x="1046" y="678"/>
                  </a:lnTo>
                  <a:lnTo>
                    <a:pt x="1036" y="682"/>
                  </a:lnTo>
                  <a:lnTo>
                    <a:pt x="1024" y="686"/>
                  </a:lnTo>
                  <a:lnTo>
                    <a:pt x="1014" y="690"/>
                  </a:lnTo>
                  <a:lnTo>
                    <a:pt x="1003" y="693"/>
                  </a:lnTo>
                  <a:lnTo>
                    <a:pt x="993" y="697"/>
                  </a:lnTo>
                  <a:lnTo>
                    <a:pt x="982" y="702"/>
                  </a:lnTo>
                  <a:lnTo>
                    <a:pt x="972" y="706"/>
                  </a:lnTo>
                  <a:lnTo>
                    <a:pt x="962" y="711"/>
                  </a:lnTo>
                  <a:lnTo>
                    <a:pt x="951" y="715"/>
                  </a:lnTo>
                  <a:lnTo>
                    <a:pt x="941" y="721"/>
                  </a:lnTo>
                  <a:lnTo>
                    <a:pt x="931" y="726"/>
                  </a:lnTo>
                  <a:lnTo>
                    <a:pt x="922" y="732"/>
                  </a:lnTo>
                  <a:lnTo>
                    <a:pt x="911" y="737"/>
                  </a:lnTo>
                  <a:lnTo>
                    <a:pt x="902" y="742"/>
                  </a:lnTo>
                  <a:lnTo>
                    <a:pt x="892" y="749"/>
                  </a:lnTo>
                  <a:lnTo>
                    <a:pt x="882" y="755"/>
                  </a:lnTo>
                  <a:lnTo>
                    <a:pt x="873" y="761"/>
                  </a:lnTo>
                  <a:lnTo>
                    <a:pt x="863" y="767"/>
                  </a:lnTo>
                  <a:lnTo>
                    <a:pt x="854" y="774"/>
                  </a:lnTo>
                  <a:lnTo>
                    <a:pt x="845" y="781"/>
                  </a:lnTo>
                  <a:lnTo>
                    <a:pt x="836" y="787"/>
                  </a:lnTo>
                  <a:lnTo>
                    <a:pt x="828" y="795"/>
                  </a:lnTo>
                  <a:lnTo>
                    <a:pt x="819" y="802"/>
                  </a:lnTo>
                  <a:lnTo>
                    <a:pt x="810" y="810"/>
                  </a:lnTo>
                  <a:lnTo>
                    <a:pt x="802" y="817"/>
                  </a:lnTo>
                  <a:lnTo>
                    <a:pt x="793" y="825"/>
                  </a:lnTo>
                  <a:lnTo>
                    <a:pt x="784" y="833"/>
                  </a:lnTo>
                  <a:lnTo>
                    <a:pt x="777" y="840"/>
                  </a:lnTo>
                  <a:lnTo>
                    <a:pt x="769" y="848"/>
                  </a:lnTo>
                  <a:lnTo>
                    <a:pt x="761" y="857"/>
                  </a:lnTo>
                  <a:lnTo>
                    <a:pt x="754" y="865"/>
                  </a:lnTo>
                  <a:lnTo>
                    <a:pt x="746" y="874"/>
                  </a:lnTo>
                  <a:lnTo>
                    <a:pt x="738" y="882"/>
                  </a:lnTo>
                  <a:lnTo>
                    <a:pt x="732" y="891"/>
                  </a:lnTo>
                  <a:lnTo>
                    <a:pt x="724" y="900"/>
                  </a:lnTo>
                  <a:lnTo>
                    <a:pt x="717" y="908"/>
                  </a:lnTo>
                  <a:lnTo>
                    <a:pt x="711" y="918"/>
                  </a:lnTo>
                  <a:lnTo>
                    <a:pt x="704" y="927"/>
                  </a:lnTo>
                  <a:lnTo>
                    <a:pt x="697" y="936"/>
                  </a:lnTo>
                  <a:lnTo>
                    <a:pt x="691" y="946"/>
                  </a:lnTo>
                  <a:lnTo>
                    <a:pt x="686" y="955"/>
                  </a:lnTo>
                  <a:lnTo>
                    <a:pt x="679" y="965"/>
                  </a:lnTo>
                  <a:lnTo>
                    <a:pt x="673" y="975"/>
                  </a:lnTo>
                  <a:lnTo>
                    <a:pt x="668" y="985"/>
                  </a:lnTo>
                  <a:lnTo>
                    <a:pt x="663" y="995"/>
                  </a:lnTo>
                  <a:lnTo>
                    <a:pt x="658" y="1004"/>
                  </a:lnTo>
                  <a:lnTo>
                    <a:pt x="652" y="1015"/>
                  </a:lnTo>
                  <a:lnTo>
                    <a:pt x="647" y="1025"/>
                  </a:lnTo>
                  <a:lnTo>
                    <a:pt x="642" y="1035"/>
                  </a:lnTo>
                  <a:lnTo>
                    <a:pt x="639" y="1046"/>
                  </a:lnTo>
                  <a:lnTo>
                    <a:pt x="634" y="1056"/>
                  </a:lnTo>
                  <a:lnTo>
                    <a:pt x="630" y="1067"/>
                  </a:lnTo>
                  <a:lnTo>
                    <a:pt x="626" y="1077"/>
                  </a:lnTo>
                  <a:lnTo>
                    <a:pt x="622" y="1088"/>
                  </a:lnTo>
                  <a:lnTo>
                    <a:pt x="618" y="1099"/>
                  </a:lnTo>
                  <a:lnTo>
                    <a:pt x="324" y="916"/>
                  </a:lnTo>
                  <a:lnTo>
                    <a:pt x="0" y="898"/>
                  </a:lnTo>
                </a:path>
              </a:pathLst>
            </a:custGeom>
            <a:solidFill>
              <a:srgbClr val="FF850D"/>
            </a:solidFill>
            <a:ln w="28575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21" name="Text Box 8"/>
            <p:cNvSpPr txBox="1">
              <a:spLocks noChangeAspect="1" noChangeArrowheads="1"/>
            </p:cNvSpPr>
            <p:nvPr/>
          </p:nvSpPr>
          <p:spPr bwMode="gray">
            <a:xfrm>
              <a:off x="4315021" y="2359119"/>
              <a:ext cx="938248" cy="480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1"/>
                    </a:outerShdw>
                  </a:effectLst>
                </a14:hiddenEffects>
              </a:ext>
            </a:extLst>
          </p:spPr>
          <p:txBody>
            <a:bodyPr wrap="none" lIns="45720" rIns="45720" anchor="ctr" anchorCtr="1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</a:rPr>
                <a:t>Review</a:t>
              </a:r>
            </a:p>
          </p:txBody>
        </p:sp>
      </p:grp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3378795" y="3932100"/>
            <a:ext cx="1692275" cy="472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45" tIns="45522" rIns="91045" bIns="45522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400" b="0" dirty="0">
                <a:solidFill>
                  <a:srgbClr val="000000"/>
                </a:solidFill>
                <a:latin typeface="+mn-lt"/>
              </a:rPr>
              <a:t>Practices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170386" y="1006674"/>
            <a:ext cx="552133" cy="30229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0" bIns="45715" spcCol="0" rtlCol="0" anchor="ctr"/>
          <a:lstStyle/>
          <a:p>
            <a:pPr marL="88889" indent="-88889">
              <a:buFont typeface="Arial"/>
              <a:buChar char="•"/>
            </a:pPr>
            <a:r>
              <a:rPr lang="en-US" sz="500" dirty="0">
                <a:solidFill>
                  <a:schemeClr val="tx1"/>
                </a:solidFill>
              </a:rPr>
              <a:t>Coordination</a:t>
            </a:r>
          </a:p>
          <a:p>
            <a:pPr marL="88889" indent="-88889">
              <a:buFont typeface="Arial"/>
              <a:buChar char="•"/>
            </a:pPr>
            <a:r>
              <a:rPr lang="en-US" sz="500" dirty="0">
                <a:solidFill>
                  <a:schemeClr val="tx1"/>
                </a:solidFill>
              </a:rPr>
              <a:t>Commitment</a:t>
            </a:r>
          </a:p>
          <a:p>
            <a:pPr marL="88889" indent="-88889">
              <a:buFont typeface="Arial"/>
              <a:buChar char="•"/>
            </a:pPr>
            <a:r>
              <a:rPr lang="en-US" sz="500" dirty="0">
                <a:solidFill>
                  <a:schemeClr val="tx1"/>
                </a:solidFill>
              </a:rPr>
              <a:t>Competencies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055337" y="2242210"/>
            <a:ext cx="996327" cy="50408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35996" bIns="45715" spcCol="0" rtlCol="0" anchor="ctr"/>
          <a:lstStyle/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Customer Segmentation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Customer Journey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Focus Groups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Ethnography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Front Line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813385" y="3121797"/>
            <a:ext cx="829666" cy="418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35996" bIns="45715" spcCol="0" rtlCol="0" anchor="ctr"/>
          <a:lstStyle/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Expectation Bias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Availability Bias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Groupthink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WYSIATI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807372" y="2860216"/>
            <a:ext cx="1223554" cy="5889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5996" tIns="45715" rIns="35996" bIns="45715" spcCol="0" rtlCol="0" anchor="ctr"/>
          <a:lstStyle/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SWTEIM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Accountability – Validation with beneficiaries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Book the Benefits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Independent challenge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Gates and Portfolio reviews</a:t>
            </a:r>
          </a:p>
        </p:txBody>
      </p:sp>
      <p:pic>
        <p:nvPicPr>
          <p:cNvPr id="49" name="Picture 9" descr="Wired_Consulting_CMYK.ep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167" y="6052524"/>
            <a:ext cx="1293759" cy="47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0156" y="1033675"/>
            <a:ext cx="717065" cy="64581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8565" y="2773495"/>
            <a:ext cx="352505" cy="353318"/>
          </a:xfrm>
          <a:prstGeom prst="rect">
            <a:avLst/>
          </a:prstGeom>
        </p:spPr>
      </p:pic>
      <p:pic>
        <p:nvPicPr>
          <p:cNvPr id="5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134" y="1377674"/>
            <a:ext cx="822280" cy="29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11"/>
          <a:srcRect b="1884"/>
          <a:stretch/>
        </p:blipFill>
        <p:spPr>
          <a:xfrm>
            <a:off x="4340547" y="2280035"/>
            <a:ext cx="608764" cy="396505"/>
          </a:xfrm>
          <a:prstGeom prst="rect">
            <a:avLst/>
          </a:prstGeom>
        </p:spPr>
      </p:pic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6068" y="2217388"/>
            <a:ext cx="861525" cy="479695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5071508" y="1981263"/>
            <a:ext cx="890184" cy="202253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700" dirty="0"/>
              <a:t>Benefits Logic Map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238613" y="2013067"/>
            <a:ext cx="682161" cy="202253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700" dirty="0"/>
              <a:t>Results Chain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458108" y="2050069"/>
            <a:ext cx="446674" cy="202253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700" dirty="0"/>
              <a:t>PESTLE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48346" y="1252165"/>
            <a:ext cx="909104" cy="202253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700" dirty="0"/>
              <a:t>Service Profit Chain</a:t>
            </a:r>
          </a:p>
        </p:txBody>
      </p:sp>
      <p:pic>
        <p:nvPicPr>
          <p:cNvPr id="68" name="Picture 7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1" b="1"/>
          <a:stretch/>
        </p:blipFill>
        <p:spPr bwMode="auto">
          <a:xfrm>
            <a:off x="6086066" y="2183516"/>
            <a:ext cx="940220" cy="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5986993" y="1997165"/>
            <a:ext cx="1311348" cy="202253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700" dirty="0"/>
              <a:t>Benefits Dependency network</a:t>
            </a:r>
          </a:p>
        </p:txBody>
      </p:sp>
      <p:pic>
        <p:nvPicPr>
          <p:cNvPr id="70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469" y="903211"/>
            <a:ext cx="754925" cy="42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71"/>
          <p:cNvSpPr/>
          <p:nvPr/>
        </p:nvSpPr>
        <p:spPr>
          <a:xfrm>
            <a:off x="5482859" y="3985592"/>
            <a:ext cx="1157366" cy="418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35996" bIns="45715" spcCol="0" rtlCol="0" anchor="ctr"/>
          <a:lstStyle/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Cost-benefit analysis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Real options analysis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Cost effectiveness analysis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Multi-criteria analysis.</a:t>
            </a:r>
          </a:p>
        </p:txBody>
      </p:sp>
      <p:graphicFrame>
        <p:nvGraphicFramePr>
          <p:cNvPr id="7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871438"/>
              </p:ext>
            </p:extLst>
          </p:nvPr>
        </p:nvGraphicFramePr>
        <p:xfrm>
          <a:off x="5587203" y="4591022"/>
          <a:ext cx="1013994" cy="525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15" imgW="5886416" imgH="2714557" progId="Excel.Sheet.8">
                  <p:embed/>
                </p:oleObj>
              </mc:Choice>
              <mc:Fallback>
                <p:oleObj name="Worksheet" r:id="rId15" imgW="5886416" imgH="271455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7203" y="4591022"/>
                        <a:ext cx="1013994" cy="5251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5519698" y="4423164"/>
            <a:ext cx="999630" cy="202253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algn="ctr"/>
            <a:r>
              <a:rPr lang="en-US" sz="700" dirty="0"/>
              <a:t>Multi Criteria Analysis</a:t>
            </a:r>
          </a:p>
        </p:txBody>
      </p:sp>
      <p:pic>
        <p:nvPicPr>
          <p:cNvPr id="75" name="Picture 4" descr="Fig%204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3" r="-726"/>
          <a:stretch/>
        </p:blipFill>
        <p:spPr>
          <a:xfrm>
            <a:off x="2031796" y="1013587"/>
            <a:ext cx="734203" cy="242111"/>
          </a:xfrm>
          <a:prstGeom prst="rect">
            <a:avLst/>
          </a:prstGeom>
          <a:noFill/>
        </p:spPr>
      </p:pic>
      <p:sp>
        <p:nvSpPr>
          <p:cNvPr id="76" name="TextBox 75"/>
          <p:cNvSpPr txBox="1"/>
          <p:nvPr/>
        </p:nvSpPr>
        <p:spPr>
          <a:xfrm>
            <a:off x="1927866" y="834157"/>
            <a:ext cx="912950" cy="202253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700" dirty="0"/>
              <a:t>Service Value Chain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4941654" y="876235"/>
            <a:ext cx="913844" cy="202253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700" dirty="0"/>
              <a:t>Balanced Scorecard</a:t>
            </a: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10694" y="1064354"/>
            <a:ext cx="874178" cy="59591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874277" y="891350"/>
            <a:ext cx="994161" cy="200045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700" dirty="0"/>
              <a:t>Investment Logic Map</a:t>
            </a: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 flipH="1">
            <a:off x="1247083" y="1911309"/>
            <a:ext cx="1104695" cy="505764"/>
          </a:xfrm>
          <a:prstGeom prst="rect">
            <a:avLst/>
          </a:prstGeom>
        </p:spPr>
      </p:pic>
      <p:sp>
        <p:nvSpPr>
          <p:cNvPr id="82" name="Rectangle 81"/>
          <p:cNvSpPr/>
          <p:nvPr/>
        </p:nvSpPr>
        <p:spPr>
          <a:xfrm>
            <a:off x="98567" y="1798099"/>
            <a:ext cx="1128877" cy="50576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35996" bIns="45715" spcCol="0" rtlCol="0" anchor="ctr"/>
          <a:lstStyle/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Measurement difficulties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Common misconceptions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The ‘Knowing-Doing Gap’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Transparency as a barrier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Cognitive biases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460226" y="2046889"/>
            <a:ext cx="881909" cy="202253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700" dirty="0"/>
              <a:t>Barriers to Success</a:t>
            </a:r>
          </a:p>
        </p:txBody>
      </p:sp>
      <p:sp>
        <p:nvSpPr>
          <p:cNvPr id="84" name="TextBox 83"/>
          <p:cNvSpPr txBox="1"/>
          <p:nvPr/>
        </p:nvSpPr>
        <p:spPr>
          <a:xfrm rot="21002436">
            <a:off x="6572097" y="2799163"/>
            <a:ext cx="1222950" cy="202253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700" dirty="0"/>
              <a:t>Strategic Misrepresentation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813386" y="2920206"/>
            <a:ext cx="784719" cy="202253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700" dirty="0"/>
              <a:t>Cognitive Biases</a:t>
            </a:r>
          </a:p>
        </p:txBody>
      </p:sp>
      <p:sp>
        <p:nvSpPr>
          <p:cNvPr id="86" name="Rectangle 85"/>
          <p:cNvSpPr/>
          <p:nvPr/>
        </p:nvSpPr>
        <p:spPr>
          <a:xfrm>
            <a:off x="7151896" y="1379551"/>
            <a:ext cx="501100" cy="30229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35996" bIns="45715" spcCol="0" rtlCol="0" anchor="ctr"/>
          <a:lstStyle/>
          <a:p>
            <a:pPr marL="88889" indent="-88889">
              <a:lnSpc>
                <a:spcPct val="80000"/>
              </a:lnSpc>
              <a:buFont typeface="Arial"/>
              <a:buChar char="•"/>
            </a:pPr>
            <a:r>
              <a:rPr lang="en-US" sz="500" dirty="0">
                <a:solidFill>
                  <a:schemeClr val="tx1"/>
                </a:solidFill>
              </a:rPr>
              <a:t>Clear</a:t>
            </a:r>
          </a:p>
          <a:p>
            <a:pPr marL="88889" indent="-88889">
              <a:lnSpc>
                <a:spcPct val="80000"/>
              </a:lnSpc>
              <a:buFont typeface="Arial"/>
              <a:buChar char="•"/>
            </a:pPr>
            <a:r>
              <a:rPr lang="en-US" sz="500" dirty="0">
                <a:solidFill>
                  <a:schemeClr val="tx1"/>
                </a:solidFill>
              </a:rPr>
              <a:t>Aligned</a:t>
            </a:r>
          </a:p>
          <a:p>
            <a:pPr marL="88889" indent="-88889">
              <a:lnSpc>
                <a:spcPct val="80000"/>
              </a:lnSpc>
              <a:buFont typeface="Arial"/>
              <a:buChar char="•"/>
            </a:pPr>
            <a:r>
              <a:rPr lang="en-US" sz="500" dirty="0">
                <a:solidFill>
                  <a:schemeClr val="tx1"/>
                </a:solidFill>
              </a:rPr>
              <a:t>Consistent</a:t>
            </a:r>
          </a:p>
          <a:p>
            <a:pPr marL="88889" indent="-88889">
              <a:lnSpc>
                <a:spcPct val="80000"/>
              </a:lnSpc>
              <a:buFont typeface="Arial"/>
              <a:buChar char="•"/>
            </a:pPr>
            <a:r>
              <a:rPr lang="en-US" sz="500" dirty="0">
                <a:solidFill>
                  <a:schemeClr val="tx1"/>
                </a:solidFill>
              </a:rPr>
              <a:t>Active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217883" y="2044871"/>
            <a:ext cx="816707" cy="202253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700" dirty="0"/>
              <a:t>Customer insight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076795" y="1864388"/>
            <a:ext cx="1310346" cy="202253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700" dirty="0"/>
              <a:t>Benefits Discovery Workshops</a:t>
            </a:r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0"/>
          <a:srcRect t="13988"/>
          <a:stretch/>
        </p:blipFill>
        <p:spPr>
          <a:xfrm>
            <a:off x="5225767" y="3031472"/>
            <a:ext cx="549397" cy="39339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21"/>
          <a:srcRect l="6027" t="13080" r="2622" b="52552"/>
          <a:stretch/>
        </p:blipFill>
        <p:spPr>
          <a:xfrm rot="774404">
            <a:off x="6861718" y="3111217"/>
            <a:ext cx="825615" cy="239175"/>
          </a:xfrm>
          <a:prstGeom prst="rect">
            <a:avLst/>
          </a:prstGeom>
        </p:spPr>
      </p:pic>
      <p:sp>
        <p:nvSpPr>
          <p:cNvPr id="91" name="Rectangle 90"/>
          <p:cNvSpPr/>
          <p:nvPr/>
        </p:nvSpPr>
        <p:spPr>
          <a:xfrm>
            <a:off x="6745296" y="3498898"/>
            <a:ext cx="1168140" cy="3851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5996" tIns="45715" rIns="35996" bIns="45715" spcCol="0" rtlCol="0" anchor="ctr"/>
          <a:lstStyle/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Baseline current performance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Reference Class Forecasting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Optimism Bias Adjustments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Range forecasting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139808" y="3549651"/>
            <a:ext cx="835705" cy="3425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35996" tIns="45715" rIns="35996" bIns="45715" spcCol="0" rtlCol="0" anchor="ctr"/>
          <a:lstStyle/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Sensitivity Analysis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Monte Carlo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Confidence ratings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490703" y="3785536"/>
            <a:ext cx="1152348" cy="20225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700" dirty="0"/>
              <a:t>Appraisal of initiatives</a:t>
            </a:r>
          </a:p>
        </p:txBody>
      </p:sp>
      <p:sp>
        <p:nvSpPr>
          <p:cNvPr id="94" name="Rectangle 93"/>
          <p:cNvSpPr/>
          <p:nvPr/>
        </p:nvSpPr>
        <p:spPr>
          <a:xfrm>
            <a:off x="7317413" y="4172133"/>
            <a:ext cx="727097" cy="336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35996" bIns="45715" spcCol="0" rtlCol="0" anchor="ctr"/>
          <a:lstStyle/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Financial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Efficiency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Non-financial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7306529" y="3972076"/>
            <a:ext cx="722079" cy="202253"/>
          </a:xfrm>
          <a:prstGeom prst="rect">
            <a:avLst/>
          </a:prstGeom>
          <a:noFill/>
        </p:spPr>
        <p:txBody>
          <a:bodyPr wrap="square" lIns="35996" tIns="45715" rIns="35996" bIns="45715" rtlCol="0">
            <a:spAutoFit/>
          </a:bodyPr>
          <a:lstStyle/>
          <a:p>
            <a:pPr algn="ctr"/>
            <a:r>
              <a:rPr lang="en-US" sz="700" dirty="0"/>
              <a:t>Valuing Benefits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308847" y="4160134"/>
            <a:ext cx="722079" cy="312174"/>
          </a:xfrm>
          <a:prstGeom prst="rect">
            <a:avLst/>
          </a:prstGeom>
          <a:noFill/>
        </p:spPr>
        <p:txBody>
          <a:bodyPr wrap="square" lIns="35996" tIns="45715" rIns="35996" bIns="45715" rtlCol="0">
            <a:spAutoFit/>
          </a:bodyPr>
          <a:lstStyle/>
          <a:p>
            <a:pPr algn="ctr"/>
            <a:r>
              <a:rPr lang="en-US" sz="700" dirty="0"/>
              <a:t>Discounted cash flow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603060" y="5370669"/>
            <a:ext cx="959121" cy="30776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700" dirty="0"/>
              <a:t>Ensure accountability and transparency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4577775" y="5320815"/>
            <a:ext cx="2107128" cy="4188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35996" bIns="45715" spcCol="0" rtlCol="0" anchor="ctr"/>
          <a:lstStyle/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The realization of identified benefits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The changes on which they are dependent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Mitigation of dis-benefits (both expected and unexpected)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Identification and leveraging of emergent benefits. 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115972" y="5955222"/>
            <a:ext cx="7556071" cy="7795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155054" y="6024154"/>
            <a:ext cx="1092029" cy="58477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600" dirty="0"/>
              <a:t>Plan ELEMENTS</a:t>
            </a:r>
          </a:p>
        </p:txBody>
      </p:sp>
      <p:graphicFrame>
        <p:nvGraphicFramePr>
          <p:cNvPr id="103" name="Diagram 102"/>
          <p:cNvGraphicFramePr/>
          <p:nvPr>
            <p:extLst>
              <p:ext uri="{D42A27DB-BD31-4B8C-83A1-F6EECF244321}">
                <p14:modId xmlns:p14="http://schemas.microsoft.com/office/powerpoint/2010/main" val="475783589"/>
              </p:ext>
            </p:extLst>
          </p:nvPr>
        </p:nvGraphicFramePr>
        <p:xfrm>
          <a:off x="1247083" y="6018677"/>
          <a:ext cx="6298239" cy="163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104" name="TextBox 103"/>
          <p:cNvSpPr txBox="1"/>
          <p:nvPr/>
        </p:nvSpPr>
        <p:spPr>
          <a:xfrm>
            <a:off x="1799430" y="4409519"/>
            <a:ext cx="1152348" cy="202253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700" dirty="0"/>
              <a:t>1. Transition management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366594" y="5152476"/>
            <a:ext cx="1105926" cy="20004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700" dirty="0"/>
              <a:t>2. Tracking and reporting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13074" y="4384996"/>
            <a:ext cx="1307241" cy="20004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700" dirty="0"/>
              <a:t>3. Winning hearts and minds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1709390" y="4645131"/>
            <a:ext cx="1314409" cy="178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35996" bIns="45715" spcCol="0" rtlCol="0" anchor="ctr"/>
          <a:lstStyle/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Enthusiastic benefits realization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205185" y="5607021"/>
            <a:ext cx="902016" cy="178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35996" bIns="45715" spcCol="0" rtlCol="0" anchor="ctr"/>
          <a:lstStyle/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Forecasts vs.  Targets </a:t>
            </a: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43793" y="4892502"/>
            <a:ext cx="1205344" cy="1052001"/>
          </a:xfrm>
          <a:prstGeom prst="rect">
            <a:avLst/>
          </a:prstGeom>
        </p:spPr>
      </p:pic>
      <p:sp>
        <p:nvSpPr>
          <p:cNvPr id="110" name="Rectangle 109"/>
          <p:cNvSpPr/>
          <p:nvPr/>
        </p:nvSpPr>
        <p:spPr>
          <a:xfrm>
            <a:off x="2393484" y="5370669"/>
            <a:ext cx="999645" cy="369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35996" bIns="45715" spcCol="0" rtlCol="0" anchor="ctr"/>
          <a:lstStyle/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One version of truth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Clear line of sight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Pareto (80:20) rule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Manage by exception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108092" y="4616447"/>
            <a:ext cx="1312224" cy="6901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35996" bIns="45715" spcCol="0" rtlCol="0" anchor="ctr"/>
          <a:lstStyle/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Align Incentives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Power of Conversations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New routines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Apply learning's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Measures that engage and influence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Utilize Storytelling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355992" y="1765340"/>
            <a:ext cx="1844359" cy="18465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600" dirty="0"/>
              <a:t>Reviews for the Sponsor &amp; Portfolio governance body 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2575692" y="2742133"/>
            <a:ext cx="887925" cy="156086"/>
          </a:xfrm>
          <a:prstGeom prst="rect">
            <a:avLst/>
          </a:prstGeom>
          <a:noFill/>
        </p:spPr>
        <p:txBody>
          <a:bodyPr wrap="square" lIns="71991" tIns="0" rIns="91429" bIns="45715" rtlCol="0">
            <a:spAutoFit/>
          </a:bodyPr>
          <a:lstStyle/>
          <a:p>
            <a:pPr algn="ctr"/>
            <a:r>
              <a:rPr lang="en-US" sz="700" dirty="0"/>
              <a:t>Cognitive Biases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2508074" y="2877268"/>
            <a:ext cx="999645" cy="3690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35996" bIns="45715" spcCol="0" rtlCol="0" anchor="ctr"/>
          <a:lstStyle/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Self serving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Hindsight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Outcome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Texas Sharpshooter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108092" y="2483002"/>
            <a:ext cx="2188970" cy="183273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45715" spcCol="0" rtlCol="0" anchor="t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Portfolio Based Application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6904216" y="4676227"/>
            <a:ext cx="2129209" cy="121954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91429" bIns="45715" spcCol="0" rtlCol="0" anchor="t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Implement &amp; Sustain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6990467" y="5129233"/>
            <a:ext cx="742057" cy="3362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35996" bIns="45715" spcCol="0" rtlCol="0" anchor="ctr"/>
          <a:lstStyle/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Big Bang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Incremental</a:t>
            </a:r>
          </a:p>
          <a:p>
            <a:pPr marL="171429" indent="-17142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Opportunistic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7799469" y="4951869"/>
            <a:ext cx="1105745" cy="879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35996" bIns="45715" spcCol="0" rtlCol="0" anchor="ctr"/>
          <a:lstStyle/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Driver based analysis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Benefits-led initiatives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Benefits eligibility rules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Consistent approaches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Staged release of funding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Top five benefits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Benefits Realization Plan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Report progress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Post-implementation reviews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Raise awareness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6968290" y="4931606"/>
            <a:ext cx="722079" cy="202253"/>
          </a:xfrm>
          <a:prstGeom prst="rect">
            <a:avLst/>
          </a:prstGeom>
          <a:noFill/>
        </p:spPr>
        <p:txBody>
          <a:bodyPr wrap="square" lIns="35996" tIns="45715" rIns="35996" bIns="45715" rtlCol="0">
            <a:spAutoFit/>
          </a:bodyPr>
          <a:lstStyle/>
          <a:p>
            <a:pPr algn="ctr"/>
            <a:r>
              <a:rPr lang="en-US" sz="700" dirty="0"/>
              <a:t>Approaches</a:t>
            </a:r>
          </a:p>
        </p:txBody>
      </p:sp>
      <p:sp>
        <p:nvSpPr>
          <p:cNvPr id="121" name="Freeform 120"/>
          <p:cNvSpPr/>
          <p:nvPr/>
        </p:nvSpPr>
        <p:spPr>
          <a:xfrm>
            <a:off x="5390707" y="3809744"/>
            <a:ext cx="3714591" cy="154353"/>
          </a:xfrm>
          <a:custGeom>
            <a:avLst/>
            <a:gdLst>
              <a:gd name="connsiteX0" fmla="*/ 0 w 3756622"/>
              <a:gd name="connsiteY0" fmla="*/ 0 h 248655"/>
              <a:gd name="connsiteX1" fmla="*/ 1252208 w 3756622"/>
              <a:gd name="connsiteY1" fmla="*/ 0 h 248655"/>
              <a:gd name="connsiteX2" fmla="*/ 1403183 w 3756622"/>
              <a:gd name="connsiteY2" fmla="*/ 186491 h 248655"/>
              <a:gd name="connsiteX3" fmla="*/ 3756622 w 3756622"/>
              <a:gd name="connsiteY3" fmla="*/ 248655 h 248655"/>
              <a:gd name="connsiteX0" fmla="*/ 0 w 3756622"/>
              <a:gd name="connsiteY0" fmla="*/ 0 h 273717"/>
              <a:gd name="connsiteX1" fmla="*/ 1252208 w 3756622"/>
              <a:gd name="connsiteY1" fmla="*/ 0 h 273717"/>
              <a:gd name="connsiteX2" fmla="*/ 1353870 w 3756622"/>
              <a:gd name="connsiteY2" fmla="*/ 273717 h 273717"/>
              <a:gd name="connsiteX3" fmla="*/ 3756622 w 3756622"/>
              <a:gd name="connsiteY3" fmla="*/ 248655 h 273717"/>
              <a:gd name="connsiteX0" fmla="*/ 0 w 3756622"/>
              <a:gd name="connsiteY0" fmla="*/ 0 h 248655"/>
              <a:gd name="connsiteX1" fmla="*/ 1252208 w 3756622"/>
              <a:gd name="connsiteY1" fmla="*/ 0 h 248655"/>
              <a:gd name="connsiteX2" fmla="*/ 1367960 w 3756622"/>
              <a:gd name="connsiteY2" fmla="*/ 215567 h 248655"/>
              <a:gd name="connsiteX3" fmla="*/ 3756622 w 3756622"/>
              <a:gd name="connsiteY3" fmla="*/ 248655 h 248655"/>
              <a:gd name="connsiteX0" fmla="*/ 0 w 3770712"/>
              <a:gd name="connsiteY0" fmla="*/ 0 h 215567"/>
              <a:gd name="connsiteX1" fmla="*/ 1252208 w 3770712"/>
              <a:gd name="connsiteY1" fmla="*/ 0 h 215567"/>
              <a:gd name="connsiteX2" fmla="*/ 1367960 w 3770712"/>
              <a:gd name="connsiteY2" fmla="*/ 215567 h 215567"/>
              <a:gd name="connsiteX3" fmla="*/ 3770712 w 3770712"/>
              <a:gd name="connsiteY3" fmla="*/ 209889 h 215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0712" h="215567">
                <a:moveTo>
                  <a:pt x="0" y="0"/>
                </a:moveTo>
                <a:lnTo>
                  <a:pt x="1252208" y="0"/>
                </a:lnTo>
                <a:lnTo>
                  <a:pt x="1367960" y="215567"/>
                </a:lnTo>
                <a:lnTo>
                  <a:pt x="3770712" y="209889"/>
                </a:lnTo>
              </a:path>
            </a:pathLst>
          </a:custGeom>
          <a:ln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n-US"/>
          </a:p>
        </p:txBody>
      </p:sp>
      <p:sp>
        <p:nvSpPr>
          <p:cNvPr id="122" name="Freeform 121"/>
          <p:cNvSpPr/>
          <p:nvPr/>
        </p:nvSpPr>
        <p:spPr>
          <a:xfrm>
            <a:off x="4964427" y="4608992"/>
            <a:ext cx="4126992" cy="568355"/>
          </a:xfrm>
          <a:custGeom>
            <a:avLst/>
            <a:gdLst>
              <a:gd name="connsiteX0" fmla="*/ 0 w 4182905"/>
              <a:gd name="connsiteY0" fmla="*/ 559474 h 568355"/>
              <a:gd name="connsiteX1" fmla="*/ 1758419 w 4182905"/>
              <a:gd name="connsiteY1" fmla="*/ 568355 h 568355"/>
              <a:gd name="connsiteX2" fmla="*/ 1873870 w 4182905"/>
              <a:gd name="connsiteY2" fmla="*/ 26641 h 568355"/>
              <a:gd name="connsiteX3" fmla="*/ 4182905 w 4182905"/>
              <a:gd name="connsiteY3" fmla="*/ 0 h 568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2905" h="568355">
                <a:moveTo>
                  <a:pt x="0" y="559474"/>
                </a:moveTo>
                <a:lnTo>
                  <a:pt x="1758419" y="568355"/>
                </a:lnTo>
                <a:lnTo>
                  <a:pt x="1873870" y="26641"/>
                </a:lnTo>
                <a:lnTo>
                  <a:pt x="4182905" y="0"/>
                </a:lnTo>
              </a:path>
            </a:pathLst>
          </a:custGeom>
          <a:ln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n-US"/>
          </a:p>
        </p:txBody>
      </p:sp>
      <p:cxnSp>
        <p:nvCxnSpPr>
          <p:cNvPr id="124" name="Straight Connector 123"/>
          <p:cNvCxnSpPr>
            <a:stCxn id="122" idx="1"/>
          </p:cNvCxnSpPr>
          <p:nvPr/>
        </p:nvCxnSpPr>
        <p:spPr>
          <a:xfrm>
            <a:off x="6699341" y="5177347"/>
            <a:ext cx="98303" cy="746336"/>
          </a:xfrm>
          <a:prstGeom prst="line">
            <a:avLst/>
          </a:prstGeom>
          <a:ln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>
            <a:stCxn id="14" idx="23"/>
          </p:cNvCxnSpPr>
          <p:nvPr/>
        </p:nvCxnSpPr>
        <p:spPr>
          <a:xfrm flipH="1">
            <a:off x="3420017" y="5158467"/>
            <a:ext cx="131027" cy="707636"/>
          </a:xfrm>
          <a:prstGeom prst="line">
            <a:avLst/>
          </a:prstGeom>
          <a:ln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Freeform 126"/>
          <p:cNvSpPr/>
          <p:nvPr/>
        </p:nvSpPr>
        <p:spPr>
          <a:xfrm>
            <a:off x="4227310" y="1864387"/>
            <a:ext cx="4864108" cy="1119464"/>
          </a:xfrm>
          <a:custGeom>
            <a:avLst/>
            <a:gdLst>
              <a:gd name="connsiteX0" fmla="*/ 0 w 4920020"/>
              <a:gd name="connsiteY0" fmla="*/ 1198873 h 1198873"/>
              <a:gd name="connsiteX1" fmla="*/ 124333 w 4920020"/>
              <a:gd name="connsiteY1" fmla="*/ 284177 h 1198873"/>
              <a:gd name="connsiteX2" fmla="*/ 159856 w 4920020"/>
              <a:gd name="connsiteY2" fmla="*/ 17761 h 1198873"/>
              <a:gd name="connsiteX3" fmla="*/ 4920020 w 4920020"/>
              <a:gd name="connsiteY3" fmla="*/ 0 h 1198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0020" h="1198873">
                <a:moveTo>
                  <a:pt x="0" y="1198873"/>
                </a:moveTo>
                <a:lnTo>
                  <a:pt x="124333" y="284177"/>
                </a:lnTo>
                <a:lnTo>
                  <a:pt x="159856" y="17761"/>
                </a:lnTo>
                <a:lnTo>
                  <a:pt x="4920020" y="0"/>
                </a:lnTo>
              </a:path>
            </a:pathLst>
          </a:custGeom>
          <a:ln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n-US"/>
          </a:p>
        </p:txBody>
      </p:sp>
      <p:sp>
        <p:nvSpPr>
          <p:cNvPr id="129" name="TextBox 128"/>
          <p:cNvSpPr txBox="1"/>
          <p:nvPr/>
        </p:nvSpPr>
        <p:spPr>
          <a:xfrm>
            <a:off x="8308847" y="6527901"/>
            <a:ext cx="755775" cy="20004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r"/>
            <a:r>
              <a:rPr lang="en-US" sz="700" dirty="0"/>
              <a:t>January 2024</a:t>
            </a:r>
          </a:p>
        </p:txBody>
      </p:sp>
      <p:sp>
        <p:nvSpPr>
          <p:cNvPr id="130" name="Freeform 129"/>
          <p:cNvSpPr/>
          <p:nvPr/>
        </p:nvSpPr>
        <p:spPr>
          <a:xfrm>
            <a:off x="88809" y="3809743"/>
            <a:ext cx="2362320" cy="577235"/>
          </a:xfrm>
          <a:custGeom>
            <a:avLst/>
            <a:gdLst>
              <a:gd name="connsiteX0" fmla="*/ 2362320 w 2362320"/>
              <a:gd name="connsiteY0" fmla="*/ 0 h 577235"/>
              <a:gd name="connsiteX1" fmla="*/ 2202464 w 2362320"/>
              <a:gd name="connsiteY1" fmla="*/ 550594 h 577235"/>
              <a:gd name="connsiteX2" fmla="*/ 0 w 2362320"/>
              <a:gd name="connsiteY2" fmla="*/ 577235 h 577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2320" h="577235">
                <a:moveTo>
                  <a:pt x="2362320" y="0"/>
                </a:moveTo>
                <a:lnTo>
                  <a:pt x="2202464" y="550594"/>
                </a:lnTo>
                <a:lnTo>
                  <a:pt x="0" y="577235"/>
                </a:lnTo>
              </a:path>
            </a:pathLst>
          </a:custGeom>
          <a:ln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71047" y="2366384"/>
            <a:ext cx="3019507" cy="1461119"/>
          </a:xfrm>
          <a:custGeom>
            <a:avLst/>
            <a:gdLst>
              <a:gd name="connsiteX0" fmla="*/ 3019507 w 3019507"/>
              <a:gd name="connsiteY0" fmla="*/ 2086927 h 2095808"/>
              <a:gd name="connsiteX1" fmla="*/ 2362320 w 3019507"/>
              <a:gd name="connsiteY1" fmla="*/ 2095808 h 2095808"/>
              <a:gd name="connsiteX2" fmla="*/ 2255750 w 3019507"/>
              <a:gd name="connsiteY2" fmla="*/ 71044 h 2095808"/>
              <a:gd name="connsiteX3" fmla="*/ 0 w 3019507"/>
              <a:gd name="connsiteY3" fmla="*/ 0 h 2095808"/>
              <a:gd name="connsiteX0" fmla="*/ 3019507 w 3019507"/>
              <a:gd name="connsiteY0" fmla="*/ 2086927 h 2095808"/>
              <a:gd name="connsiteX1" fmla="*/ 2362320 w 3019507"/>
              <a:gd name="connsiteY1" fmla="*/ 2095808 h 2095808"/>
              <a:gd name="connsiteX2" fmla="*/ 2255750 w 3019507"/>
              <a:gd name="connsiteY2" fmla="*/ 21275 h 2095808"/>
              <a:gd name="connsiteX3" fmla="*/ 0 w 3019507"/>
              <a:gd name="connsiteY3" fmla="*/ 0 h 2095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9507" h="2095808">
                <a:moveTo>
                  <a:pt x="3019507" y="2086927"/>
                </a:moveTo>
                <a:lnTo>
                  <a:pt x="2362320" y="2095808"/>
                </a:lnTo>
                <a:lnTo>
                  <a:pt x="2255750" y="21275"/>
                </a:lnTo>
                <a:lnTo>
                  <a:pt x="0" y="0"/>
                </a:lnTo>
              </a:path>
            </a:pathLst>
          </a:custGeom>
          <a:ln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/>
        </p:nvSpPr>
        <p:spPr>
          <a:xfrm>
            <a:off x="175424" y="2794392"/>
            <a:ext cx="2060741" cy="680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35996" bIns="45715" spcCol="0" rtlCol="0" anchor="ctr"/>
          <a:lstStyle/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Benefits eligibility rules / Portfolio Benefits Categorization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Portfolio Benefits Realization Plan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Portfolio Benefits Reviews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Arrangements to manage benefits post-closure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Tracking and reporting at Portfolio Level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Post-Implementation Reviews</a:t>
            </a:r>
          </a:p>
          <a:p>
            <a:pPr marL="88889" indent="-88889">
              <a:buFont typeface="+mj-lt"/>
              <a:buAutoNum type="arabicPeriod"/>
            </a:pPr>
            <a:r>
              <a:rPr lang="en-US" sz="600" dirty="0">
                <a:solidFill>
                  <a:srgbClr val="000000"/>
                </a:solidFill>
              </a:rPr>
              <a:t>Portfolio Benefits roles &amp; documentation</a:t>
            </a:r>
          </a:p>
        </p:txBody>
      </p:sp>
      <p:pic>
        <p:nvPicPr>
          <p:cNvPr id="136" name="Picture 4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" b="234"/>
          <a:stretch>
            <a:fillRect/>
          </a:stretch>
        </p:blipFill>
        <p:spPr>
          <a:xfrm>
            <a:off x="1216372" y="3679292"/>
            <a:ext cx="955279" cy="555907"/>
          </a:xfrm>
          <a:prstGeom prst="rect">
            <a:avLst/>
          </a:prstGeom>
          <a:noFill/>
        </p:spPr>
      </p:pic>
      <p:sp>
        <p:nvSpPr>
          <p:cNvPr id="137" name="TextBox 136"/>
          <p:cNvSpPr txBox="1"/>
          <p:nvPr/>
        </p:nvSpPr>
        <p:spPr>
          <a:xfrm>
            <a:off x="1386771" y="3488129"/>
            <a:ext cx="550619" cy="202253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700" dirty="0"/>
              <a:t>Reporting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331910" y="3482438"/>
            <a:ext cx="725545" cy="202253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700" dirty="0"/>
              <a:t>Categorization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8810" y="66419"/>
            <a:ext cx="9019052" cy="369322"/>
          </a:xfrm>
          <a:prstGeom prst="rect">
            <a:avLst/>
          </a:prstGeom>
          <a:solidFill>
            <a:schemeClr val="accent2"/>
          </a:solidFill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Managing Benefits ‘Story on a Page’ - Principles, Practices and Techniques  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1187635" y="6212433"/>
            <a:ext cx="890498" cy="4888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35996" bIns="45715" spcCol="0" rtlCol="0" anchor="ctr"/>
          <a:lstStyle/>
          <a:p>
            <a:pPr marL="88889" indent="-88889">
              <a:buFont typeface="Arial"/>
              <a:buChar char="•"/>
            </a:pPr>
            <a:r>
              <a:rPr lang="en-US" sz="500" dirty="0">
                <a:solidFill>
                  <a:srgbClr val="000000"/>
                </a:solidFill>
              </a:rPr>
              <a:t>Check eligibility rules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‘</a:t>
            </a:r>
            <a:r>
              <a:rPr lang="en-US" sz="500" dirty="0">
                <a:solidFill>
                  <a:srgbClr val="000000"/>
                </a:solidFill>
              </a:rPr>
              <a:t>Dog that didn’t bark’</a:t>
            </a:r>
          </a:p>
          <a:p>
            <a:pPr marL="88889" indent="-88889">
              <a:buFont typeface="Arial"/>
              <a:buChar char="•"/>
            </a:pPr>
            <a:r>
              <a:rPr lang="en-US" sz="500" dirty="0">
                <a:solidFill>
                  <a:srgbClr val="000000"/>
                </a:solidFill>
              </a:rPr>
              <a:t>Overlaps/dependencies</a:t>
            </a:r>
          </a:p>
          <a:p>
            <a:pPr marL="88889" indent="-88889">
              <a:buFont typeface="Arial"/>
              <a:buChar char="•"/>
            </a:pPr>
            <a:r>
              <a:rPr lang="en-US" sz="500" dirty="0">
                <a:solidFill>
                  <a:srgbClr val="000000"/>
                </a:solidFill>
              </a:rPr>
              <a:t>Validation with owner</a:t>
            </a:r>
          </a:p>
          <a:p>
            <a:pPr marL="88889" indent="-88889">
              <a:buFont typeface="Arial"/>
              <a:buChar char="•"/>
            </a:pPr>
            <a:r>
              <a:rPr lang="en-US" sz="500" dirty="0">
                <a:solidFill>
                  <a:srgbClr val="000000"/>
                </a:solidFill>
              </a:rPr>
              <a:t>Book the benefits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151368" y="6232150"/>
            <a:ext cx="890498" cy="46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35996" bIns="45715" spcCol="0" rtlCol="0" anchor="ctr"/>
          <a:lstStyle/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Link to Strategic Obj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Agree % contribution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Primary Inv. Objective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Pair-wise comparisons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3104122" y="6230578"/>
            <a:ext cx="890498" cy="46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0" bIns="45715" spcCol="0" rtlCol="0" anchor="ctr"/>
          <a:lstStyle/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Establish measurements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Monitor realization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Plan transition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Communicate change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Assess readiness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4033915" y="6230578"/>
            <a:ext cx="890498" cy="46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0" bIns="45715" spcCol="0" rtlCol="0" anchor="ctr"/>
          <a:lstStyle/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Quant/Qualitative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Financial / Non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Leading/lagging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Direct or Indirect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4953967" y="6239214"/>
            <a:ext cx="890498" cy="46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0" bIns="45715" spcCol="0" rtlCol="0" anchor="ctr"/>
          <a:lstStyle/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Forecasting failure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Delivery failure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Change failure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BM failure</a:t>
            </a:r>
          </a:p>
          <a:p>
            <a:pPr marL="88889" indent="-88889">
              <a:buFont typeface="Arial"/>
              <a:buChar char="•"/>
            </a:pPr>
            <a:r>
              <a:rPr lang="en-US" sz="600" dirty="0" err="1">
                <a:solidFill>
                  <a:srgbClr val="000000"/>
                </a:solidFill>
              </a:rPr>
              <a:t>VfM</a:t>
            </a:r>
            <a:r>
              <a:rPr lang="en-US" sz="600" dirty="0">
                <a:solidFill>
                  <a:srgbClr val="000000"/>
                </a:solidFill>
              </a:rPr>
              <a:t> failure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5880153" y="6239896"/>
            <a:ext cx="804751" cy="46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0" bIns="45715" spcCol="0" rtlCol="0" anchor="ctr"/>
          <a:lstStyle/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Collaborators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Compromisers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Accommodators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Resistors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6722845" y="6232150"/>
            <a:ext cx="823650" cy="46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5996" tIns="45715" rIns="0" bIns="45715" spcCol="0" rtlCol="0" anchor="ctr"/>
          <a:lstStyle/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5 Case Model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SOC / OBC / FBC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Ben. Man Strategy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Ben. Real Plan</a:t>
            </a:r>
          </a:p>
          <a:p>
            <a:pPr marL="88889" indent="-88889">
              <a:buFont typeface="Arial"/>
              <a:buChar char="•"/>
            </a:pPr>
            <a:r>
              <a:rPr lang="en-US" sz="600" dirty="0">
                <a:solidFill>
                  <a:srgbClr val="000000"/>
                </a:solidFill>
              </a:rPr>
              <a:t>Benefit Profile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475071" y="5742445"/>
            <a:ext cx="3209833" cy="2462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500" b="1" dirty="0"/>
              <a:t>Opportunity Management: capturing emergent benefits via, Modular/Agile Approaches, ‘Scout and Beacon’, Opportunities Taxonomy, participative stakeholder engagement, Portfolio approach.</a:t>
            </a:r>
          </a:p>
        </p:txBody>
      </p:sp>
      <p:sp>
        <p:nvSpPr>
          <p:cNvPr id="154" name="Freeform 153"/>
          <p:cNvSpPr/>
          <p:nvPr/>
        </p:nvSpPr>
        <p:spPr>
          <a:xfrm>
            <a:off x="2297061" y="1838979"/>
            <a:ext cx="27759" cy="527405"/>
          </a:xfrm>
          <a:custGeom>
            <a:avLst/>
            <a:gdLst>
              <a:gd name="connsiteX0" fmla="*/ 27759 w 27759"/>
              <a:gd name="connsiteY0" fmla="*/ 527405 h 527405"/>
              <a:gd name="connsiteX1" fmla="*/ 0 w 27759"/>
              <a:gd name="connsiteY1" fmla="*/ 0 h 527405"/>
              <a:gd name="connsiteX2" fmla="*/ 0 w 27759"/>
              <a:gd name="connsiteY2" fmla="*/ 0 h 527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59" h="527405">
                <a:moveTo>
                  <a:pt x="27759" y="527405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n-US"/>
          </a:p>
        </p:txBody>
      </p:sp>
      <p:cxnSp>
        <p:nvCxnSpPr>
          <p:cNvPr id="156" name="Straight Connector 155"/>
          <p:cNvCxnSpPr/>
          <p:nvPr/>
        </p:nvCxnSpPr>
        <p:spPr>
          <a:xfrm flipV="1">
            <a:off x="115972" y="5866104"/>
            <a:ext cx="3304045" cy="29669"/>
          </a:xfrm>
          <a:prstGeom prst="line">
            <a:avLst/>
          </a:prstGeom>
          <a:ln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6797644" y="5923683"/>
            <a:ext cx="2297800" cy="0"/>
          </a:xfrm>
          <a:prstGeom prst="line">
            <a:avLst/>
          </a:prstGeom>
          <a:ln>
            <a:solidFill>
              <a:srgbClr val="F7964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FB962F9-089A-19A6-BE5A-434D1FE84C0C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4027913" y="903433"/>
            <a:ext cx="677210" cy="393329"/>
          </a:xfrm>
          <a:prstGeom prst="rect">
            <a:avLst/>
          </a:prstGeom>
        </p:spPr>
      </p:pic>
      <p:pic>
        <p:nvPicPr>
          <p:cNvPr id="10" name="Picture 5" descr="The-Benefits-Management-Model-Update1">
            <a:extLst>
              <a:ext uri="{FF2B5EF4-FFF2-40B4-BE49-F238E27FC236}">
                <a16:creationId xmlns:a16="http://schemas.microsoft.com/office/drawing/2014/main" id="{784E3DFA-E616-61D3-91B8-087016895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238610" y="844950"/>
            <a:ext cx="1468154" cy="84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88DB4FC-12B7-092E-BF96-4369C39217C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027914" y="1345979"/>
            <a:ext cx="690652" cy="3404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E24B188-7E69-3AB8-1ED4-16B7244FA154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030949" y="2152293"/>
            <a:ext cx="993590" cy="6269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0B9091C-68C2-E902-A202-98699E41DDD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075580" y="891352"/>
            <a:ext cx="631603" cy="73983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D79B3B7-7F5B-3C7E-FE41-1B00819DCA4F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376265" y="1970048"/>
            <a:ext cx="1844359" cy="757864"/>
          </a:xfrm>
          <a:prstGeom prst="rect">
            <a:avLst/>
          </a:prstGeom>
        </p:spPr>
      </p:pic>
      <p:pic>
        <p:nvPicPr>
          <p:cNvPr id="50" name="Picture 3">
            <a:extLst>
              <a:ext uri="{FF2B5EF4-FFF2-40B4-BE49-F238E27FC236}">
                <a16:creationId xmlns:a16="http://schemas.microsoft.com/office/drawing/2014/main" id="{E12AC57C-3D35-7CBC-B768-A32209CA5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/>
          <a:srcRect l="29008" t="32974" r="15552" b="5817"/>
          <a:stretch>
            <a:fillRect/>
          </a:stretch>
        </p:blipFill>
        <p:spPr bwMode="auto">
          <a:xfrm>
            <a:off x="235318" y="3668926"/>
            <a:ext cx="887951" cy="558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65CD45-4AFA-94C0-FCA1-4AFC797792DC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161112" y="1087527"/>
            <a:ext cx="464795" cy="54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4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naging Benefits Modelv0.2" id="{01AB8A0F-1847-7244-91D0-EDCA4E9AF3F0}" vid="{2D3C964E-18B2-3D4D-BA68-959B2144137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14472</TotalTime>
  <Words>496</Words>
  <Application>Microsoft Macintosh PowerPoint</Application>
  <PresentationFormat>On-screen Show (4:3)</PresentationFormat>
  <Paragraphs>167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Office Theme</vt:lpstr>
      <vt:lpstr>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REID</dc:creator>
  <cp:lastModifiedBy>Stephen Jenner</cp:lastModifiedBy>
  <cp:revision>54</cp:revision>
  <cp:lastPrinted>2023-12-31T08:17:36Z</cp:lastPrinted>
  <dcterms:created xsi:type="dcterms:W3CDTF">2014-08-10T20:45:32Z</dcterms:created>
  <dcterms:modified xsi:type="dcterms:W3CDTF">2024-10-23T11:39:20Z</dcterms:modified>
</cp:coreProperties>
</file>